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98" r:id="rId2"/>
    <p:sldId id="257" r:id="rId3"/>
    <p:sldId id="299" r:id="rId4"/>
    <p:sldId id="259" r:id="rId5"/>
    <p:sldId id="260" r:id="rId6"/>
    <p:sldId id="300" r:id="rId7"/>
    <p:sldId id="261" r:id="rId8"/>
    <p:sldId id="262" r:id="rId9"/>
    <p:sldId id="301" r:id="rId10"/>
    <p:sldId id="263" r:id="rId11"/>
    <p:sldId id="280" r:id="rId12"/>
    <p:sldId id="264" r:id="rId13"/>
    <p:sldId id="265" r:id="rId14"/>
    <p:sldId id="281" r:id="rId15"/>
    <p:sldId id="266" r:id="rId16"/>
    <p:sldId id="282" r:id="rId17"/>
    <p:sldId id="267" r:id="rId18"/>
    <p:sldId id="268" r:id="rId19"/>
    <p:sldId id="283" r:id="rId20"/>
    <p:sldId id="269" r:id="rId21"/>
    <p:sldId id="285" r:id="rId22"/>
    <p:sldId id="270" r:id="rId23"/>
    <p:sldId id="284" r:id="rId24"/>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4" d="100"/>
          <a:sy n="114" d="100"/>
        </p:scale>
        <p:origin x="474" y="108"/>
      </p:cViewPr>
      <p:guideLst/>
    </p:cSldViewPr>
  </p:slideViewPr>
  <p:notesTextViewPr>
    <p:cViewPr>
      <p:scale>
        <a:sx n="1" d="1"/>
        <a:sy n="1" d="1"/>
      </p:scale>
      <p:origin x="0" y="0"/>
    </p:cViewPr>
  </p:notesTextViewPr>
  <p:sorterViewPr>
    <p:cViewPr>
      <p:scale>
        <a:sx n="100" d="100"/>
        <a:sy n="100" d="100"/>
      </p:scale>
      <p:origin x="0" y="-809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zh-TW" altLang="en-US"/>
              <a:t>按一下以編輯母片標題樣式</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按一下以編輯母片副標題樣式</a:t>
            </a:r>
            <a:endParaRPr lang="en-US" dirty="0"/>
          </a:p>
        </p:txBody>
      </p:sp>
      <p:sp>
        <p:nvSpPr>
          <p:cNvPr id="7" name="Date Placeholder 6"/>
          <p:cNvSpPr>
            <a:spLocks noGrp="1"/>
          </p:cNvSpPr>
          <p:nvPr>
            <p:ph type="dt" sz="half" idx="10"/>
          </p:nvPr>
        </p:nvSpPr>
        <p:spPr/>
        <p:txBody>
          <a:bodyPr/>
          <a:lstStyle/>
          <a:p>
            <a:fld id="{B5376AC0-A0B4-439E-B8A5-332AEBCB38C0}" type="datetimeFigureOut">
              <a:rPr lang="zh-TW" altLang="en-US" smtClean="0"/>
              <a:t>2023/10/10</a:t>
            </a:fld>
            <a:endParaRPr lang="zh-TW" altLang="en-US"/>
          </a:p>
        </p:txBody>
      </p:sp>
      <p:sp>
        <p:nvSpPr>
          <p:cNvPr id="8" name="Footer Placeholder 7"/>
          <p:cNvSpPr>
            <a:spLocks noGrp="1"/>
          </p:cNvSpPr>
          <p:nvPr>
            <p:ph type="ftr" sz="quarter" idx="11"/>
          </p:nvPr>
        </p:nvSpPr>
        <p:spPr/>
        <p:txBody>
          <a:bodyPr/>
          <a:lstStyle/>
          <a:p>
            <a:endParaRPr lang="zh-TW" altLang="en-US"/>
          </a:p>
        </p:txBody>
      </p:sp>
      <p:sp>
        <p:nvSpPr>
          <p:cNvPr id="9" name="Slide Number Placeholder 8"/>
          <p:cNvSpPr>
            <a:spLocks noGrp="1"/>
          </p:cNvSpPr>
          <p:nvPr>
            <p:ph type="sldNum" sz="quarter" idx="12"/>
          </p:nvPr>
        </p:nvSpPr>
        <p:spPr/>
        <p:txBody>
          <a:bodyPr/>
          <a:lstStyle/>
          <a:p>
            <a:fld id="{D23A678C-4AFE-4701-84C5-5F1328E8F886}" type="slidenum">
              <a:rPr lang="zh-TW" altLang="en-US" smtClean="0"/>
              <a:t>‹#›</a:t>
            </a:fld>
            <a:endParaRPr lang="zh-TW" altLang="en-US"/>
          </a:p>
        </p:txBody>
      </p:sp>
    </p:spTree>
    <p:extLst>
      <p:ext uri="{BB962C8B-B14F-4D97-AF65-F5344CB8AC3E}">
        <p14:creationId xmlns:p14="http://schemas.microsoft.com/office/powerpoint/2010/main" val="23323038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全景圖片 (含標題)">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B5376AC0-A0B4-439E-B8A5-332AEBCB38C0}" type="datetimeFigureOut">
              <a:rPr lang="zh-TW" altLang="en-US" smtClean="0"/>
              <a:t>2023/10/10</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D23A678C-4AFE-4701-84C5-5F1328E8F886}" type="slidenum">
              <a:rPr lang="zh-TW" altLang="en-US" smtClean="0"/>
              <a:t>‹#›</a:t>
            </a:fld>
            <a:endParaRPr lang="zh-TW" altLang="en-US"/>
          </a:p>
        </p:txBody>
      </p:sp>
    </p:spTree>
    <p:extLst>
      <p:ext uri="{BB962C8B-B14F-4D97-AF65-F5344CB8AC3E}">
        <p14:creationId xmlns:p14="http://schemas.microsoft.com/office/powerpoint/2010/main" val="1580138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B5376AC0-A0B4-439E-B8A5-332AEBCB38C0}" type="datetimeFigureOut">
              <a:rPr lang="zh-TW" altLang="en-US" smtClean="0"/>
              <a:t>2023/10/10</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D23A678C-4AFE-4701-84C5-5F1328E8F886}" type="slidenum">
              <a:rPr lang="zh-TW" altLang="en-US" smtClean="0"/>
              <a:t>‹#›</a:t>
            </a:fld>
            <a:endParaRPr lang="zh-TW" altLang="en-US"/>
          </a:p>
        </p:txBody>
      </p:sp>
    </p:spTree>
    <p:extLst>
      <p:ext uri="{BB962C8B-B14F-4D97-AF65-F5344CB8AC3E}">
        <p14:creationId xmlns:p14="http://schemas.microsoft.com/office/powerpoint/2010/main" val="39179440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zh-TW" altLang="en-US"/>
              <a:t>按一下以編輯母片標題樣式</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B5376AC0-A0B4-439E-B8A5-332AEBCB38C0}" type="datetimeFigureOut">
              <a:rPr lang="zh-TW" altLang="en-US" smtClean="0"/>
              <a:t>2023/10/10</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D23A678C-4AFE-4701-84C5-5F1328E8F886}" type="slidenum">
              <a:rPr lang="zh-TW" altLang="en-US" smtClean="0"/>
              <a:t>‹#›</a:t>
            </a:fld>
            <a:endParaRPr lang="zh-TW" altLang="en-US"/>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4225214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B5376AC0-A0B4-439E-B8A5-332AEBCB38C0}" type="datetimeFigureOut">
              <a:rPr lang="zh-TW" altLang="en-US" smtClean="0"/>
              <a:t>2023/10/10</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D23A678C-4AFE-4701-84C5-5F1328E8F886}" type="slidenum">
              <a:rPr lang="zh-TW" altLang="en-US" smtClean="0"/>
              <a:t>‹#›</a:t>
            </a:fld>
            <a:endParaRPr lang="zh-TW" altLang="en-US"/>
          </a:p>
        </p:txBody>
      </p:sp>
    </p:spTree>
    <p:extLst>
      <p:ext uri="{BB962C8B-B14F-4D97-AF65-F5344CB8AC3E}">
        <p14:creationId xmlns:p14="http://schemas.microsoft.com/office/powerpoint/2010/main" val="35918292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欄">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zh-TW" altLang="en-US"/>
              <a:t>按一下以編輯母片標題樣式</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zh-TW" altLang="en-US"/>
              <a:t>按一下以編輯母片文字樣式</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zh-TW" altLang="en-US"/>
              <a:t>按一下以編輯母片文字樣式</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3" name="Date Placeholder 2"/>
          <p:cNvSpPr>
            <a:spLocks noGrp="1"/>
          </p:cNvSpPr>
          <p:nvPr>
            <p:ph type="dt" sz="half" idx="10"/>
          </p:nvPr>
        </p:nvSpPr>
        <p:spPr/>
        <p:txBody>
          <a:bodyPr/>
          <a:lstStyle/>
          <a:p>
            <a:fld id="{B5376AC0-A0B4-439E-B8A5-332AEBCB38C0}" type="datetimeFigureOut">
              <a:rPr lang="zh-TW" altLang="en-US" smtClean="0"/>
              <a:t>2023/10/10</a:t>
            </a:fld>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5" name="Slide Number Placeholder 4"/>
          <p:cNvSpPr>
            <a:spLocks noGrp="1"/>
          </p:cNvSpPr>
          <p:nvPr>
            <p:ph type="sldNum" sz="quarter" idx="12"/>
          </p:nvPr>
        </p:nvSpPr>
        <p:spPr/>
        <p:txBody>
          <a:bodyPr/>
          <a:lstStyle/>
          <a:p>
            <a:fld id="{D23A678C-4AFE-4701-84C5-5F1328E8F886}" type="slidenum">
              <a:rPr lang="zh-TW" altLang="en-US" smtClean="0"/>
              <a:t>‹#›</a:t>
            </a:fld>
            <a:endParaRPr lang="zh-TW" altLang="en-US"/>
          </a:p>
        </p:txBody>
      </p:sp>
    </p:spTree>
    <p:extLst>
      <p:ext uri="{BB962C8B-B14F-4D97-AF65-F5344CB8AC3E}">
        <p14:creationId xmlns:p14="http://schemas.microsoft.com/office/powerpoint/2010/main" val="2786922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圖片欄">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zh-TW" altLang="en-US"/>
              <a:t>按一下以編輯母片標題樣式</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TW" altLang="en-US"/>
              <a:t>按一下圖示以新增圖片</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TW" altLang="en-US"/>
              <a:t>按一下圖示以新增圖片</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TW" altLang="en-US"/>
              <a:t>按一下圖示以新增圖片</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3" name="Date Placeholder 2"/>
          <p:cNvSpPr>
            <a:spLocks noGrp="1"/>
          </p:cNvSpPr>
          <p:nvPr>
            <p:ph type="dt" sz="half" idx="10"/>
          </p:nvPr>
        </p:nvSpPr>
        <p:spPr/>
        <p:txBody>
          <a:bodyPr/>
          <a:lstStyle/>
          <a:p>
            <a:fld id="{B5376AC0-A0B4-439E-B8A5-332AEBCB38C0}" type="datetimeFigureOut">
              <a:rPr lang="zh-TW" altLang="en-US" smtClean="0"/>
              <a:t>2023/10/10</a:t>
            </a:fld>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5" name="Slide Number Placeholder 4"/>
          <p:cNvSpPr>
            <a:spLocks noGrp="1"/>
          </p:cNvSpPr>
          <p:nvPr>
            <p:ph type="sldNum" sz="quarter" idx="12"/>
          </p:nvPr>
        </p:nvSpPr>
        <p:spPr/>
        <p:txBody>
          <a:bodyPr/>
          <a:lstStyle/>
          <a:p>
            <a:fld id="{D23A678C-4AFE-4701-84C5-5F1328E8F886}" type="slidenum">
              <a:rPr lang="zh-TW" altLang="en-US" smtClean="0"/>
              <a:t>‹#›</a:t>
            </a:fld>
            <a:endParaRPr lang="zh-TW" altLang="en-US"/>
          </a:p>
        </p:txBody>
      </p:sp>
    </p:spTree>
    <p:extLst>
      <p:ext uri="{BB962C8B-B14F-4D97-AF65-F5344CB8AC3E}">
        <p14:creationId xmlns:p14="http://schemas.microsoft.com/office/powerpoint/2010/main" val="3703508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B5376AC0-A0B4-439E-B8A5-332AEBCB38C0}" type="datetimeFigureOut">
              <a:rPr lang="zh-TW" altLang="en-US" smtClean="0"/>
              <a:t>2023/10/10</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D23A678C-4AFE-4701-84C5-5F1328E8F886}" type="slidenum">
              <a:rPr lang="zh-TW" altLang="en-US" smtClean="0"/>
              <a:t>‹#›</a:t>
            </a:fld>
            <a:endParaRPr lang="zh-TW" altLang="en-US"/>
          </a:p>
        </p:txBody>
      </p:sp>
    </p:spTree>
    <p:extLst>
      <p:ext uri="{BB962C8B-B14F-4D97-AF65-F5344CB8AC3E}">
        <p14:creationId xmlns:p14="http://schemas.microsoft.com/office/powerpoint/2010/main" val="7214388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B5376AC0-A0B4-439E-B8A5-332AEBCB38C0}" type="datetimeFigureOut">
              <a:rPr lang="zh-TW" altLang="en-US" smtClean="0"/>
              <a:t>2023/10/10</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D23A678C-4AFE-4701-84C5-5F1328E8F886}" type="slidenum">
              <a:rPr lang="zh-TW" altLang="en-US" smtClean="0"/>
              <a:t>‹#›</a:t>
            </a:fld>
            <a:endParaRPr lang="zh-TW" altLang="en-US"/>
          </a:p>
        </p:txBody>
      </p:sp>
    </p:spTree>
    <p:extLst>
      <p:ext uri="{BB962C8B-B14F-4D97-AF65-F5344CB8AC3E}">
        <p14:creationId xmlns:p14="http://schemas.microsoft.com/office/powerpoint/2010/main" val="35796038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B5376AC0-A0B4-439E-B8A5-332AEBCB38C0}" type="datetimeFigureOut">
              <a:rPr lang="zh-TW" altLang="en-US" smtClean="0"/>
              <a:t>2023/10/10</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D23A678C-4AFE-4701-84C5-5F1328E8F886}" type="slidenum">
              <a:rPr lang="zh-TW" altLang="en-US" smtClean="0"/>
              <a:t>‹#›</a:t>
            </a:fld>
            <a:endParaRPr lang="zh-TW" altLang="en-US"/>
          </a:p>
        </p:txBody>
      </p:sp>
    </p:spTree>
    <p:extLst>
      <p:ext uri="{BB962C8B-B14F-4D97-AF65-F5344CB8AC3E}">
        <p14:creationId xmlns:p14="http://schemas.microsoft.com/office/powerpoint/2010/main" val="4686423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zh-TW" altLang="en-US"/>
              <a:t>按一下以編輯母片標題樣式</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按一下以編輯母片副標題樣式</a:t>
            </a:r>
            <a:endParaRPr lang="en-US" dirty="0"/>
          </a:p>
        </p:txBody>
      </p:sp>
      <p:sp>
        <p:nvSpPr>
          <p:cNvPr id="4" name="Date Placeholder 3"/>
          <p:cNvSpPr>
            <a:spLocks noGrp="1"/>
          </p:cNvSpPr>
          <p:nvPr>
            <p:ph type="dt" sz="half" idx="10"/>
          </p:nvPr>
        </p:nvSpPr>
        <p:spPr/>
        <p:txBody>
          <a:bodyPr/>
          <a:lstStyle/>
          <a:p>
            <a:fld id="{B5376AC0-A0B4-439E-B8A5-332AEBCB38C0}" type="datetimeFigureOut">
              <a:rPr lang="zh-TW" altLang="en-US" smtClean="0"/>
              <a:t>2023/10/10</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D23A678C-4AFE-4701-84C5-5F1328E8F886}" type="slidenum">
              <a:rPr lang="zh-TW" altLang="en-US" smtClean="0"/>
              <a:t>‹#›</a:t>
            </a:fld>
            <a:endParaRPr lang="zh-TW" altLang="en-US"/>
          </a:p>
        </p:txBody>
      </p:sp>
    </p:spTree>
    <p:extLst>
      <p:ext uri="{BB962C8B-B14F-4D97-AF65-F5344CB8AC3E}">
        <p14:creationId xmlns:p14="http://schemas.microsoft.com/office/powerpoint/2010/main" val="28391025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B5376AC0-A0B4-439E-B8A5-332AEBCB38C0}" type="datetimeFigureOut">
              <a:rPr lang="zh-TW" altLang="en-US" smtClean="0"/>
              <a:t>2023/10/10</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D23A678C-4AFE-4701-84C5-5F1328E8F886}" type="slidenum">
              <a:rPr lang="zh-TW" altLang="en-US" smtClean="0"/>
              <a:t>‹#›</a:t>
            </a:fld>
            <a:endParaRPr lang="zh-TW" altLang="en-US"/>
          </a:p>
        </p:txBody>
      </p:sp>
    </p:spTree>
    <p:extLst>
      <p:ext uri="{BB962C8B-B14F-4D97-AF65-F5344CB8AC3E}">
        <p14:creationId xmlns:p14="http://schemas.microsoft.com/office/powerpoint/2010/main" val="29752485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1120000" y="2505075"/>
            <a:ext cx="5025216"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zh-TW" altLang="en-US"/>
              <a:t>按一下以編輯母片文字樣式</a:t>
            </a:r>
          </a:p>
        </p:txBody>
      </p:sp>
      <p:sp>
        <p:nvSpPr>
          <p:cNvPr id="6" name="Content Placeholder 5"/>
          <p:cNvSpPr>
            <a:spLocks noGrp="1"/>
          </p:cNvSpPr>
          <p:nvPr>
            <p:ph sz="quarter" idx="4"/>
          </p:nvPr>
        </p:nvSpPr>
        <p:spPr>
          <a:xfrm>
            <a:off x="6319840" y="2505075"/>
            <a:ext cx="5035548"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B5376AC0-A0B4-439E-B8A5-332AEBCB38C0}" type="datetimeFigureOut">
              <a:rPr lang="zh-TW" altLang="en-US" smtClean="0"/>
              <a:t>2023/10/10</a:t>
            </a:fld>
            <a:endParaRPr lang="zh-TW" altLang="en-US"/>
          </a:p>
        </p:txBody>
      </p:sp>
      <p:sp>
        <p:nvSpPr>
          <p:cNvPr id="8" name="Footer Placeholder 7"/>
          <p:cNvSpPr>
            <a:spLocks noGrp="1"/>
          </p:cNvSpPr>
          <p:nvPr>
            <p:ph type="ftr" sz="quarter" idx="11"/>
          </p:nvPr>
        </p:nvSpPr>
        <p:spPr/>
        <p:txBody>
          <a:bodyPr/>
          <a:lstStyle/>
          <a:p>
            <a:endParaRPr lang="zh-TW" altLang="en-US"/>
          </a:p>
        </p:txBody>
      </p:sp>
      <p:sp>
        <p:nvSpPr>
          <p:cNvPr id="9" name="Slide Number Placeholder 8"/>
          <p:cNvSpPr>
            <a:spLocks noGrp="1"/>
          </p:cNvSpPr>
          <p:nvPr>
            <p:ph type="sldNum" sz="quarter" idx="12"/>
          </p:nvPr>
        </p:nvSpPr>
        <p:spPr/>
        <p:txBody>
          <a:bodyPr/>
          <a:lstStyle/>
          <a:p>
            <a:fld id="{D23A678C-4AFE-4701-84C5-5F1328E8F886}" type="slidenum">
              <a:rPr lang="zh-TW" altLang="en-US" smtClean="0"/>
              <a:t>‹#›</a:t>
            </a:fld>
            <a:endParaRPr lang="zh-TW" altLang="en-US"/>
          </a:p>
        </p:txBody>
      </p:sp>
    </p:spTree>
    <p:extLst>
      <p:ext uri="{BB962C8B-B14F-4D97-AF65-F5344CB8AC3E}">
        <p14:creationId xmlns:p14="http://schemas.microsoft.com/office/powerpoint/2010/main" val="273398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B5376AC0-A0B4-439E-B8A5-332AEBCB38C0}" type="datetimeFigureOut">
              <a:rPr lang="zh-TW" altLang="en-US" smtClean="0"/>
              <a:t>2023/10/10</a:t>
            </a:fld>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5" name="Slide Number Placeholder 4"/>
          <p:cNvSpPr>
            <a:spLocks noGrp="1"/>
          </p:cNvSpPr>
          <p:nvPr>
            <p:ph type="sldNum" sz="quarter" idx="12"/>
          </p:nvPr>
        </p:nvSpPr>
        <p:spPr/>
        <p:txBody>
          <a:bodyPr/>
          <a:lstStyle/>
          <a:p>
            <a:fld id="{D23A678C-4AFE-4701-84C5-5F1328E8F886}" type="slidenum">
              <a:rPr lang="zh-TW" altLang="en-US" smtClean="0"/>
              <a:t>‹#›</a:t>
            </a:fld>
            <a:endParaRPr lang="zh-TW" altLang="en-US"/>
          </a:p>
        </p:txBody>
      </p:sp>
    </p:spTree>
    <p:extLst>
      <p:ext uri="{BB962C8B-B14F-4D97-AF65-F5344CB8AC3E}">
        <p14:creationId xmlns:p14="http://schemas.microsoft.com/office/powerpoint/2010/main" val="26512918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376AC0-A0B4-439E-B8A5-332AEBCB38C0}" type="datetimeFigureOut">
              <a:rPr lang="zh-TW" altLang="en-US" smtClean="0"/>
              <a:t>2023/10/10</a:t>
            </a:fld>
            <a:endParaRPr lang="zh-TW" altLang="en-US"/>
          </a:p>
        </p:txBody>
      </p:sp>
      <p:sp>
        <p:nvSpPr>
          <p:cNvPr id="3" name="Footer Placeholder 2"/>
          <p:cNvSpPr>
            <a:spLocks noGrp="1"/>
          </p:cNvSpPr>
          <p:nvPr>
            <p:ph type="ftr" sz="quarter" idx="11"/>
          </p:nvPr>
        </p:nvSpPr>
        <p:spPr/>
        <p:txBody>
          <a:bodyPr/>
          <a:lstStyle/>
          <a:p>
            <a:endParaRPr lang="zh-TW" altLang="en-US"/>
          </a:p>
        </p:txBody>
      </p:sp>
      <p:sp>
        <p:nvSpPr>
          <p:cNvPr id="4" name="Slide Number Placeholder 3"/>
          <p:cNvSpPr>
            <a:spLocks noGrp="1"/>
          </p:cNvSpPr>
          <p:nvPr>
            <p:ph type="sldNum" sz="quarter" idx="12"/>
          </p:nvPr>
        </p:nvSpPr>
        <p:spPr/>
        <p:txBody>
          <a:bodyPr/>
          <a:lstStyle/>
          <a:p>
            <a:fld id="{D23A678C-4AFE-4701-84C5-5F1328E8F886}" type="slidenum">
              <a:rPr lang="zh-TW" altLang="en-US" smtClean="0"/>
              <a:t>‹#›</a:t>
            </a:fld>
            <a:endParaRPr lang="zh-TW" altLang="en-US"/>
          </a:p>
        </p:txBody>
      </p:sp>
    </p:spTree>
    <p:extLst>
      <p:ext uri="{BB962C8B-B14F-4D97-AF65-F5344CB8AC3E}">
        <p14:creationId xmlns:p14="http://schemas.microsoft.com/office/powerpoint/2010/main" val="6791400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B5376AC0-A0B4-439E-B8A5-332AEBCB38C0}" type="datetimeFigureOut">
              <a:rPr lang="zh-TW" altLang="en-US" smtClean="0"/>
              <a:t>2023/10/10</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D23A678C-4AFE-4701-84C5-5F1328E8F886}" type="slidenum">
              <a:rPr lang="zh-TW" altLang="en-US" smtClean="0"/>
              <a:t>‹#›</a:t>
            </a:fld>
            <a:endParaRPr lang="zh-TW" altLang="en-US"/>
          </a:p>
        </p:txBody>
      </p:sp>
    </p:spTree>
    <p:extLst>
      <p:ext uri="{BB962C8B-B14F-4D97-AF65-F5344CB8AC3E}">
        <p14:creationId xmlns:p14="http://schemas.microsoft.com/office/powerpoint/2010/main" val="10669581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B5376AC0-A0B4-439E-B8A5-332AEBCB38C0}" type="datetimeFigureOut">
              <a:rPr lang="zh-TW" altLang="en-US" smtClean="0"/>
              <a:t>2023/10/10</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D23A678C-4AFE-4701-84C5-5F1328E8F886}" type="slidenum">
              <a:rPr lang="zh-TW" altLang="en-US" smtClean="0"/>
              <a:t>‹#›</a:t>
            </a:fld>
            <a:endParaRPr lang="zh-TW" altLang="en-US"/>
          </a:p>
        </p:txBody>
      </p:sp>
    </p:spTree>
    <p:extLst>
      <p:ext uri="{BB962C8B-B14F-4D97-AF65-F5344CB8AC3E}">
        <p14:creationId xmlns:p14="http://schemas.microsoft.com/office/powerpoint/2010/main" val="1426847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B5376AC0-A0B4-439E-B8A5-332AEBCB38C0}" type="datetimeFigureOut">
              <a:rPr lang="zh-TW" altLang="en-US" smtClean="0"/>
              <a:t>2023/10/10</a:t>
            </a:fld>
            <a:endParaRPr lang="zh-TW"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zh-TW"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D23A678C-4AFE-4701-84C5-5F1328E8F886}" type="slidenum">
              <a:rPr lang="zh-TW" altLang="en-US" smtClean="0"/>
              <a:t>‹#›</a:t>
            </a:fld>
            <a:endParaRPr lang="zh-TW" altLang="en-US"/>
          </a:p>
        </p:txBody>
      </p:sp>
    </p:spTree>
    <p:extLst>
      <p:ext uri="{BB962C8B-B14F-4D97-AF65-F5344CB8AC3E}">
        <p14:creationId xmlns:p14="http://schemas.microsoft.com/office/powerpoint/2010/main" val="398538476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9B681488-5BDF-48B2-8BBE-D07A48F1E048}"/>
              </a:ext>
            </a:extLst>
          </p:cNvPr>
          <p:cNvPicPr>
            <a:picLocks noChangeAspect="1"/>
          </p:cNvPicPr>
          <p:nvPr/>
        </p:nvPicPr>
        <p:blipFill>
          <a:blip r:embed="rId2">
            <a:extLst>
              <a:ext uri="{BEBA8EAE-BF5A-486C-A8C5-ECC9F3942E4B}">
                <a14:imgProps xmlns:a14="http://schemas.microsoft.com/office/drawing/2010/main">
                  <a14:imgLayer r:embed="rId3">
                    <a14:imgEffect>
                      <a14:artisticCrisscrossEtching/>
                    </a14:imgEffect>
                  </a14:imgLayer>
                </a14:imgProps>
              </a:ext>
              <a:ext uri="{28A0092B-C50C-407E-A947-70E740481C1C}">
                <a14:useLocalDpi xmlns:a14="http://schemas.microsoft.com/office/drawing/2010/main" val="0"/>
              </a:ext>
            </a:extLst>
          </a:blip>
          <a:stretch>
            <a:fillRect/>
          </a:stretch>
        </p:blipFill>
        <p:spPr>
          <a:xfrm>
            <a:off x="0" y="1"/>
            <a:ext cx="12175298" cy="6858000"/>
          </a:xfrm>
          <a:prstGeom prst="rect">
            <a:avLst/>
          </a:prstGeom>
        </p:spPr>
      </p:pic>
      <p:sp>
        <p:nvSpPr>
          <p:cNvPr id="6" name="標題 5">
            <a:extLst>
              <a:ext uri="{FF2B5EF4-FFF2-40B4-BE49-F238E27FC236}">
                <a16:creationId xmlns:a16="http://schemas.microsoft.com/office/drawing/2014/main" id="{0956E353-456F-40CC-A6CD-ECC968D453F9}"/>
              </a:ext>
            </a:extLst>
          </p:cNvPr>
          <p:cNvSpPr>
            <a:spLocks noGrp="1"/>
          </p:cNvSpPr>
          <p:nvPr>
            <p:ph type="title"/>
          </p:nvPr>
        </p:nvSpPr>
        <p:spPr/>
        <p:txBody>
          <a:bodyPr/>
          <a:lstStyle/>
          <a:p>
            <a:endParaRPr lang="zh-TW" altLang="en-US" dirty="0"/>
          </a:p>
        </p:txBody>
      </p:sp>
      <p:sp>
        <p:nvSpPr>
          <p:cNvPr id="8" name="文字版面配置區 7">
            <a:extLst>
              <a:ext uri="{FF2B5EF4-FFF2-40B4-BE49-F238E27FC236}">
                <a16:creationId xmlns:a16="http://schemas.microsoft.com/office/drawing/2014/main" id="{AEA7E4C4-71A7-4949-9AD0-FAE23CC717A9}"/>
              </a:ext>
            </a:extLst>
          </p:cNvPr>
          <p:cNvSpPr>
            <a:spLocks noGrp="1"/>
          </p:cNvSpPr>
          <p:nvPr>
            <p:ph type="body" sz="half" idx="13"/>
          </p:nvPr>
        </p:nvSpPr>
        <p:spPr>
          <a:xfrm>
            <a:off x="3363984" y="866775"/>
            <a:ext cx="8590327" cy="1498920"/>
          </a:xfrm>
        </p:spPr>
        <p:txBody>
          <a:bodyPr>
            <a:noAutofit/>
          </a:bodyPr>
          <a:lstStyle/>
          <a:p>
            <a:r>
              <a:rPr lang="zh-TW" altLang="en-US" sz="5400" b="1" dirty="0">
                <a:solidFill>
                  <a:srgbClr val="002060"/>
                </a:solidFill>
                <a:latin typeface="標楷體" panose="03000509000000000000" pitchFamily="65" charset="-120"/>
                <a:ea typeface="標楷體" panose="03000509000000000000" pitchFamily="65" charset="-120"/>
              </a:rPr>
              <a:t>  </a:t>
            </a:r>
            <a:r>
              <a:rPr lang="zh-TW" altLang="en-US" sz="5400" b="1" dirty="0">
                <a:solidFill>
                  <a:srgbClr val="00206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大稻埕景點背後的台灣史</a:t>
            </a:r>
          </a:p>
        </p:txBody>
      </p:sp>
      <p:sp>
        <p:nvSpPr>
          <p:cNvPr id="7" name="文字版面配置區 6">
            <a:extLst>
              <a:ext uri="{FF2B5EF4-FFF2-40B4-BE49-F238E27FC236}">
                <a16:creationId xmlns:a16="http://schemas.microsoft.com/office/drawing/2014/main" id="{5F1EE118-3891-421E-B1AF-73B83331A14B}"/>
              </a:ext>
            </a:extLst>
          </p:cNvPr>
          <p:cNvSpPr>
            <a:spLocks noGrp="1"/>
          </p:cNvSpPr>
          <p:nvPr>
            <p:ph type="body" sz="half" idx="2"/>
          </p:nvPr>
        </p:nvSpPr>
        <p:spPr>
          <a:xfrm>
            <a:off x="6333688" y="4957893"/>
            <a:ext cx="4035105" cy="1468073"/>
          </a:xfrm>
        </p:spPr>
        <p:txBody>
          <a:bodyPr>
            <a:normAutofit fontScale="47500" lnSpcReduction="20000"/>
          </a:bodyPr>
          <a:lstStyle/>
          <a:p>
            <a:r>
              <a:rPr lang="zh-TW" altLang="en-US" sz="8700" b="1" dirty="0">
                <a:solidFill>
                  <a:srgbClr val="00206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報告人</a:t>
            </a:r>
            <a:r>
              <a:rPr lang="en-US" altLang="zh-TW" sz="8700" b="1" dirty="0">
                <a:solidFill>
                  <a:srgbClr val="00206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a:t>
            </a:r>
            <a:r>
              <a:rPr lang="zh-TW" altLang="en-US" sz="8700" b="1" dirty="0">
                <a:solidFill>
                  <a:srgbClr val="00206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連一周</a:t>
            </a:r>
            <a:endParaRPr lang="en-US" altLang="zh-TW" sz="8700" b="1" dirty="0">
              <a:solidFill>
                <a:srgbClr val="00206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r>
              <a:rPr lang="zh-TW" altLang="en-US" sz="8700" b="1" dirty="0">
                <a:solidFill>
                  <a:srgbClr val="00206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       王毓祥</a:t>
            </a:r>
            <a:endParaRPr lang="en-US" altLang="zh-TW" sz="8700" b="1" dirty="0">
              <a:solidFill>
                <a:srgbClr val="00206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endParaRPr lang="zh-TW" altLang="en-US" sz="4000" dirty="0"/>
          </a:p>
        </p:txBody>
      </p:sp>
    </p:spTree>
    <p:extLst>
      <p:ext uri="{BB962C8B-B14F-4D97-AF65-F5344CB8AC3E}">
        <p14:creationId xmlns:p14="http://schemas.microsoft.com/office/powerpoint/2010/main" val="41876603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1120000" y="365125"/>
            <a:ext cx="10233800" cy="1325563"/>
          </a:xfrm>
        </p:spPr>
        <p:txBody>
          <a:bodyPr>
            <a:normAutofit/>
          </a:bodyPr>
          <a:lstStyle/>
          <a:p>
            <a:r>
              <a:rPr lang="en-US" altLang="zh-TW" sz="4000" dirty="0">
                <a:solidFill>
                  <a:srgbClr val="002060"/>
                </a:solidFill>
                <a:latin typeface="標楷體" panose="03000509000000000000" pitchFamily="65" charset="-120"/>
                <a:ea typeface="標楷體" panose="03000509000000000000" pitchFamily="65" charset="-120"/>
              </a:rPr>
              <a:t>4.</a:t>
            </a:r>
            <a:r>
              <a:rPr lang="zh-TW" altLang="en-US" sz="4000" dirty="0">
                <a:solidFill>
                  <a:srgbClr val="002060"/>
                </a:solidFill>
                <a:latin typeface="標楷體" panose="03000509000000000000" pitchFamily="65" charset="-120"/>
                <a:ea typeface="標楷體" panose="03000509000000000000" pitchFamily="65" charset="-120"/>
              </a:rPr>
              <a:t>李臨秋故居</a:t>
            </a:r>
          </a:p>
        </p:txBody>
      </p:sp>
      <p:sp>
        <p:nvSpPr>
          <p:cNvPr id="5" name="內容版面配置區 4"/>
          <p:cNvSpPr>
            <a:spLocks noGrp="1"/>
          </p:cNvSpPr>
          <p:nvPr>
            <p:ph idx="1"/>
          </p:nvPr>
        </p:nvSpPr>
        <p:spPr/>
        <p:txBody>
          <a:bodyPr/>
          <a:lstStyle/>
          <a:p>
            <a:pPr marL="0" indent="0">
              <a:buNone/>
            </a:pPr>
            <a:r>
              <a:rPr lang="zh-TW" altLang="en-US" dirty="0">
                <a:solidFill>
                  <a:srgbClr val="002060"/>
                </a:solidFill>
                <a:latin typeface="標楷體" panose="03000509000000000000" pitchFamily="65" charset="-120"/>
                <a:ea typeface="標楷體" panose="03000509000000000000" pitchFamily="65" charset="-120"/>
              </a:rPr>
              <a:t>出生於西元</a:t>
            </a:r>
            <a:r>
              <a:rPr lang="en-US" altLang="zh-TW" dirty="0">
                <a:solidFill>
                  <a:srgbClr val="002060"/>
                </a:solidFill>
                <a:latin typeface="標楷體" panose="03000509000000000000" pitchFamily="65" charset="-120"/>
                <a:ea typeface="標楷體" panose="03000509000000000000" pitchFamily="65" charset="-120"/>
              </a:rPr>
              <a:t>1909</a:t>
            </a:r>
            <a:r>
              <a:rPr lang="zh-TW" altLang="en-US" dirty="0">
                <a:solidFill>
                  <a:srgbClr val="002060"/>
                </a:solidFill>
                <a:latin typeface="標楷體" panose="03000509000000000000" pitchFamily="65" charset="-120"/>
                <a:ea typeface="標楷體" panose="03000509000000000000" pitchFamily="65" charset="-120"/>
              </a:rPr>
              <a:t>年的李臨秋，是臺灣流行歌謠史上重要的代表人物，望春風是在他</a:t>
            </a:r>
            <a:r>
              <a:rPr lang="en-US" altLang="zh-TW" dirty="0">
                <a:solidFill>
                  <a:srgbClr val="002060"/>
                </a:solidFill>
                <a:latin typeface="標楷體" panose="03000509000000000000" pitchFamily="65" charset="-120"/>
                <a:ea typeface="標楷體" panose="03000509000000000000" pitchFamily="65" charset="-120"/>
              </a:rPr>
              <a:t>25</a:t>
            </a:r>
            <a:r>
              <a:rPr lang="zh-TW" altLang="en-US" dirty="0">
                <a:solidFill>
                  <a:srgbClr val="002060"/>
                </a:solidFill>
                <a:latin typeface="標楷體" panose="03000509000000000000" pitchFamily="65" charset="-120"/>
                <a:ea typeface="標楷體" panose="03000509000000000000" pitchFamily="65" charset="-120"/>
              </a:rPr>
              <a:t>歲時便寫下的生涯代表作，其他還包含許多膾炙人口的作品，像是一個紅蛋、四季紅、補破網、相思海等</a:t>
            </a:r>
            <a:r>
              <a:rPr lang="en-US" altLang="zh-TW" dirty="0">
                <a:solidFill>
                  <a:srgbClr val="002060"/>
                </a:solidFill>
                <a:latin typeface="標楷體" panose="03000509000000000000" pitchFamily="65" charset="-120"/>
                <a:ea typeface="標楷體" panose="03000509000000000000" pitchFamily="65" charset="-120"/>
              </a:rPr>
              <a:t>180</a:t>
            </a:r>
            <a:r>
              <a:rPr lang="zh-TW" altLang="en-US" dirty="0">
                <a:solidFill>
                  <a:srgbClr val="002060"/>
                </a:solidFill>
                <a:latin typeface="標楷體" panose="03000509000000000000" pitchFamily="65" charset="-120"/>
                <a:ea typeface="標楷體" panose="03000509000000000000" pitchFamily="65" charset="-120"/>
              </a:rPr>
              <a:t>多首經典歌曲。</a:t>
            </a:r>
          </a:p>
          <a:p>
            <a:pPr marL="0" indent="0">
              <a:buNone/>
            </a:pPr>
            <a:r>
              <a:rPr lang="zh-TW" altLang="en-US" dirty="0">
                <a:solidFill>
                  <a:srgbClr val="002060"/>
                </a:solidFill>
                <a:latin typeface="標楷體" panose="03000509000000000000" pitchFamily="65" charset="-120"/>
                <a:ea typeface="標楷體" panose="03000509000000000000" pitchFamily="65" charset="-120"/>
              </a:rPr>
              <a:t> 　　座落於大稻埕的李臨秋故居，位在一棟閩南式家屋的二樓，展示李臨秋生前的手稿、老照片，以及紅眠床、碗櫥等當時生活起居的用品。</a:t>
            </a:r>
          </a:p>
        </p:txBody>
      </p:sp>
    </p:spTree>
    <p:extLst>
      <p:ext uri="{BB962C8B-B14F-4D97-AF65-F5344CB8AC3E}">
        <p14:creationId xmlns:p14="http://schemas.microsoft.com/office/powerpoint/2010/main" val="1065222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1120000" y="365125"/>
            <a:ext cx="10233800" cy="1325563"/>
          </a:xfrm>
        </p:spPr>
        <p:txBody>
          <a:bodyPr>
            <a:normAutofit/>
          </a:bodyPr>
          <a:lstStyle/>
          <a:p>
            <a:r>
              <a:rPr lang="zh-TW" altLang="en-US" sz="4000" dirty="0">
                <a:solidFill>
                  <a:srgbClr val="002060"/>
                </a:solidFill>
                <a:latin typeface="標楷體" panose="03000509000000000000" pitchFamily="65" charset="-120"/>
                <a:ea typeface="標楷體" panose="03000509000000000000" pitchFamily="65" charset="-120"/>
              </a:rPr>
              <a:t>李臨秋：</a:t>
            </a:r>
          </a:p>
        </p:txBody>
      </p:sp>
      <p:sp>
        <p:nvSpPr>
          <p:cNvPr id="5" name="內容版面配置區 4"/>
          <p:cNvSpPr>
            <a:spLocks noGrp="1"/>
          </p:cNvSpPr>
          <p:nvPr>
            <p:ph idx="1"/>
          </p:nvPr>
        </p:nvSpPr>
        <p:spPr>
          <a:xfrm>
            <a:off x="1120000" y="1825625"/>
            <a:ext cx="7151545" cy="4351338"/>
          </a:xfrm>
        </p:spPr>
        <p:txBody>
          <a:bodyPr/>
          <a:lstStyle/>
          <a:p>
            <a:pPr marL="0" indent="0">
              <a:buNone/>
            </a:pPr>
            <a:r>
              <a:rPr lang="zh-TW" altLang="en-US" dirty="0">
                <a:solidFill>
                  <a:srgbClr val="002060"/>
                </a:solidFill>
                <a:latin typeface="標楷體" panose="03000509000000000000" pitchFamily="65" charset="-120"/>
                <a:ea typeface="標楷體" panose="03000509000000000000" pitchFamily="65" charset="-120"/>
              </a:rPr>
              <a:t>李臨秋（</a:t>
            </a:r>
            <a:r>
              <a:rPr lang="en-US" altLang="zh-TW" dirty="0">
                <a:solidFill>
                  <a:srgbClr val="002060"/>
                </a:solidFill>
                <a:latin typeface="標楷體" panose="03000509000000000000" pitchFamily="65" charset="-120"/>
                <a:ea typeface="標楷體" panose="03000509000000000000" pitchFamily="65" charset="-120"/>
              </a:rPr>
              <a:t>1909-1979</a:t>
            </a:r>
            <a:r>
              <a:rPr lang="zh-TW" altLang="en-US" dirty="0">
                <a:solidFill>
                  <a:srgbClr val="002060"/>
                </a:solidFill>
                <a:latin typeface="標楷體" panose="03000509000000000000" pitchFamily="65" charset="-120"/>
                <a:ea typeface="標楷體" panose="03000509000000000000" pitchFamily="65" charset="-120"/>
              </a:rPr>
              <a:t>），台北市大稻埕人，日治時期知名作詞家。家中原為殷實糧商，後家道中落。</a:t>
            </a:r>
            <a:r>
              <a:rPr lang="en-US" altLang="zh-TW" dirty="0">
                <a:solidFill>
                  <a:srgbClr val="002060"/>
                </a:solidFill>
                <a:latin typeface="標楷體" panose="03000509000000000000" pitchFamily="65" charset="-120"/>
                <a:ea typeface="標楷體" panose="03000509000000000000" pitchFamily="65" charset="-120"/>
              </a:rPr>
              <a:t>1923</a:t>
            </a:r>
            <a:r>
              <a:rPr lang="zh-TW" altLang="en-US" dirty="0">
                <a:solidFill>
                  <a:srgbClr val="002060"/>
                </a:solidFill>
                <a:latin typeface="標楷體" panose="03000509000000000000" pitchFamily="65" charset="-120"/>
                <a:ea typeface="標楷體" panose="03000509000000000000" pitchFamily="65" charset="-120"/>
              </a:rPr>
              <a:t>年，畢業於大龍峒公學校（今大龍國小）即不再升學。自此，曾當小販、煎紅豆餅等工作分擔家計，是臺灣流行歌謠史上重要的代表人物，望春風是在他</a:t>
            </a:r>
            <a:r>
              <a:rPr lang="en-US" altLang="zh-TW" dirty="0">
                <a:solidFill>
                  <a:srgbClr val="002060"/>
                </a:solidFill>
                <a:latin typeface="標楷體" panose="03000509000000000000" pitchFamily="65" charset="-120"/>
                <a:ea typeface="標楷體" panose="03000509000000000000" pitchFamily="65" charset="-120"/>
              </a:rPr>
              <a:t>25</a:t>
            </a:r>
            <a:r>
              <a:rPr lang="zh-TW" altLang="en-US" dirty="0">
                <a:solidFill>
                  <a:srgbClr val="002060"/>
                </a:solidFill>
                <a:latin typeface="標楷體" panose="03000509000000000000" pitchFamily="65" charset="-120"/>
                <a:ea typeface="標楷體" panose="03000509000000000000" pitchFamily="65" charset="-120"/>
              </a:rPr>
              <a:t>歲時便寫下的生涯代表作，其他還包含許多膾炙人口的作品，像是一個紅蛋、四季紅、補破網、相思海等</a:t>
            </a:r>
            <a:r>
              <a:rPr lang="en-US" altLang="zh-TW" dirty="0">
                <a:solidFill>
                  <a:srgbClr val="002060"/>
                </a:solidFill>
                <a:latin typeface="標楷體" panose="03000509000000000000" pitchFamily="65" charset="-120"/>
                <a:ea typeface="標楷體" panose="03000509000000000000" pitchFamily="65" charset="-120"/>
              </a:rPr>
              <a:t>180</a:t>
            </a:r>
            <a:r>
              <a:rPr lang="zh-TW" altLang="en-US" dirty="0">
                <a:solidFill>
                  <a:srgbClr val="002060"/>
                </a:solidFill>
                <a:latin typeface="標楷體" panose="03000509000000000000" pitchFamily="65" charset="-120"/>
                <a:ea typeface="標楷體" panose="03000509000000000000" pitchFamily="65" charset="-120"/>
              </a:rPr>
              <a:t>多首經典歌曲。</a:t>
            </a:r>
          </a:p>
        </p:txBody>
      </p:sp>
      <p:pic>
        <p:nvPicPr>
          <p:cNvPr id="7" name="圖片 6">
            <a:extLst>
              <a:ext uri="{FF2B5EF4-FFF2-40B4-BE49-F238E27FC236}">
                <a16:creationId xmlns:a16="http://schemas.microsoft.com/office/drawing/2014/main" id="{F03609AD-1709-47AC-A2E3-C87318E499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49251" y="265520"/>
            <a:ext cx="3440745" cy="3434025"/>
          </a:xfrm>
          <a:prstGeom prst="rect">
            <a:avLst/>
          </a:prstGeom>
        </p:spPr>
      </p:pic>
    </p:spTree>
    <p:extLst>
      <p:ext uri="{BB962C8B-B14F-4D97-AF65-F5344CB8AC3E}">
        <p14:creationId xmlns:p14="http://schemas.microsoft.com/office/powerpoint/2010/main" val="3522600365"/>
      </p:ext>
    </p:extLst>
  </p:cSld>
  <p:clrMapOvr>
    <a:masterClrMapping/>
  </p:clrMapOvr>
  <p:transition spd="slow">
    <p:comb/>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1120000" y="365125"/>
            <a:ext cx="10233800" cy="1325563"/>
          </a:xfrm>
        </p:spPr>
        <p:txBody>
          <a:bodyPr>
            <a:normAutofit/>
          </a:bodyPr>
          <a:lstStyle/>
          <a:p>
            <a:r>
              <a:rPr lang="en-US" altLang="zh-TW" sz="4000" dirty="0">
                <a:solidFill>
                  <a:srgbClr val="002060"/>
                </a:solidFill>
                <a:latin typeface="標楷體" panose="03000509000000000000" pitchFamily="65" charset="-120"/>
                <a:ea typeface="標楷體" panose="03000509000000000000" pitchFamily="65" charset="-120"/>
              </a:rPr>
              <a:t>5.</a:t>
            </a:r>
            <a:r>
              <a:rPr lang="zh-TW" altLang="en-US" sz="4000" dirty="0">
                <a:solidFill>
                  <a:srgbClr val="002060"/>
                </a:solidFill>
                <a:latin typeface="標楷體" panose="03000509000000000000" pitchFamily="65" charset="-120"/>
                <a:ea typeface="標楷體" panose="03000509000000000000" pitchFamily="65" charset="-120"/>
              </a:rPr>
              <a:t>莊協發商店（千秋街店屋）</a:t>
            </a:r>
          </a:p>
        </p:txBody>
      </p:sp>
      <p:sp>
        <p:nvSpPr>
          <p:cNvPr id="5" name="內容版面配置區 4"/>
          <p:cNvSpPr>
            <a:spLocks noGrp="1"/>
          </p:cNvSpPr>
          <p:nvPr>
            <p:ph idx="1"/>
          </p:nvPr>
        </p:nvSpPr>
        <p:spPr/>
        <p:txBody>
          <a:bodyPr/>
          <a:lstStyle/>
          <a:p>
            <a:pPr marL="0" indent="0">
              <a:buNone/>
            </a:pPr>
            <a:r>
              <a:rPr lang="zh-TW" altLang="en-US" dirty="0">
                <a:solidFill>
                  <a:srgbClr val="002060"/>
                </a:solidFill>
                <a:latin typeface="標楷體" panose="03000509000000000000" pitchFamily="65" charset="-120"/>
                <a:ea typeface="標楷體" panose="03000509000000000000" pitchFamily="65" charset="-120"/>
              </a:rPr>
              <a:t>如今莊永明老家「莊協發商店」更成為台北市第一處被列為古蹟的「柑仔店」，繼續見證大稻埕與「港町」的昔日風華。昔日港町人文薈萃，蔣渭水、林獻堂等人一九二○年代在此舉辦「港町文化講座」，是台灣民主自覺的先驅；一九三○年代李臨秋在此創作</a:t>
            </a:r>
            <a:r>
              <a:rPr lang="en-US" altLang="zh-TW" dirty="0">
                <a:solidFill>
                  <a:srgbClr val="002060"/>
                </a:solidFill>
                <a:latin typeface="標楷體" panose="03000509000000000000" pitchFamily="65" charset="-120"/>
                <a:ea typeface="標楷體" panose="03000509000000000000" pitchFamily="65" charset="-120"/>
              </a:rPr>
              <a:t>《</a:t>
            </a:r>
            <a:r>
              <a:rPr lang="zh-TW" altLang="en-US" dirty="0">
                <a:solidFill>
                  <a:srgbClr val="002060"/>
                </a:solidFill>
                <a:latin typeface="標楷體" panose="03000509000000000000" pitchFamily="65" charset="-120"/>
                <a:ea typeface="標楷體" panose="03000509000000000000" pitchFamily="65" charset="-120"/>
              </a:rPr>
              <a:t>望春風</a:t>
            </a:r>
            <a:r>
              <a:rPr lang="en-US" altLang="zh-TW" dirty="0">
                <a:solidFill>
                  <a:srgbClr val="002060"/>
                </a:solidFill>
                <a:latin typeface="標楷體" panose="03000509000000000000" pitchFamily="65" charset="-120"/>
                <a:ea typeface="標楷體" panose="03000509000000000000" pitchFamily="65" charset="-120"/>
              </a:rPr>
              <a:t>》</a:t>
            </a:r>
            <a:r>
              <a:rPr lang="zh-TW" altLang="en-US" dirty="0">
                <a:solidFill>
                  <a:srgbClr val="002060"/>
                </a:solidFill>
                <a:latin typeface="標楷體" panose="03000509000000000000" pitchFamily="65" charset="-120"/>
                <a:ea typeface="標楷體" panose="03000509000000000000" pitchFamily="65" charset="-120"/>
              </a:rPr>
              <a:t>，林清月則大力推動流行音樂，讓此地成為台灣歌謠的搖籃。</a:t>
            </a:r>
          </a:p>
        </p:txBody>
      </p:sp>
      <p:pic>
        <p:nvPicPr>
          <p:cNvPr id="3" name="圖片 2">
            <a:extLst>
              <a:ext uri="{FF2B5EF4-FFF2-40B4-BE49-F238E27FC236}">
                <a16:creationId xmlns:a16="http://schemas.microsoft.com/office/drawing/2014/main" id="{EFB93C1A-2601-4111-9CE3-44382E6BD54E}"/>
              </a:ext>
            </a:extLst>
          </p:cNvPr>
          <p:cNvPicPr>
            <a:picLocks noChangeAspect="1"/>
          </p:cNvPicPr>
          <p:nvPr/>
        </p:nvPicPr>
        <p:blipFill>
          <a:blip r:embed="rId2"/>
          <a:stretch>
            <a:fillRect/>
          </a:stretch>
        </p:blipFill>
        <p:spPr>
          <a:xfrm>
            <a:off x="6610524" y="3886658"/>
            <a:ext cx="4461475" cy="2971342"/>
          </a:xfrm>
          <a:prstGeom prst="rect">
            <a:avLst/>
          </a:prstGeom>
        </p:spPr>
      </p:pic>
    </p:spTree>
    <p:extLst>
      <p:ext uri="{BB962C8B-B14F-4D97-AF65-F5344CB8AC3E}">
        <p14:creationId xmlns:p14="http://schemas.microsoft.com/office/powerpoint/2010/main" val="31876606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1120000" y="365125"/>
            <a:ext cx="10233800" cy="1325563"/>
          </a:xfrm>
        </p:spPr>
        <p:txBody>
          <a:bodyPr>
            <a:normAutofit/>
          </a:bodyPr>
          <a:lstStyle/>
          <a:p>
            <a:r>
              <a:rPr lang="en-US" altLang="zh-TW" sz="4000" dirty="0">
                <a:solidFill>
                  <a:srgbClr val="002060"/>
                </a:solidFill>
                <a:latin typeface="標楷體" panose="03000509000000000000" pitchFamily="65" charset="-120"/>
                <a:ea typeface="標楷體" panose="03000509000000000000" pitchFamily="65" charset="-120"/>
              </a:rPr>
              <a:t>6.</a:t>
            </a:r>
            <a:r>
              <a:rPr lang="zh-TW" altLang="en-US" sz="4000" dirty="0">
                <a:solidFill>
                  <a:srgbClr val="002060"/>
                </a:solidFill>
                <a:latin typeface="標楷體" panose="03000509000000000000" pitchFamily="65" charset="-120"/>
                <a:ea typeface="標楷體" panose="03000509000000000000" pitchFamily="65" charset="-120"/>
              </a:rPr>
              <a:t>李春生紀念教堂</a:t>
            </a:r>
          </a:p>
        </p:txBody>
      </p:sp>
      <p:sp>
        <p:nvSpPr>
          <p:cNvPr id="5" name="內容版面配置區 4"/>
          <p:cNvSpPr>
            <a:spLocks noGrp="1"/>
          </p:cNvSpPr>
          <p:nvPr>
            <p:ph idx="1"/>
          </p:nvPr>
        </p:nvSpPr>
        <p:spPr/>
        <p:txBody>
          <a:bodyPr/>
          <a:lstStyle/>
          <a:p>
            <a:pPr marL="0" indent="0">
              <a:buNone/>
            </a:pPr>
            <a:r>
              <a:rPr lang="en-US" altLang="zh-TW" dirty="0">
                <a:solidFill>
                  <a:srgbClr val="002060"/>
                </a:solidFill>
                <a:latin typeface="標楷體" panose="03000509000000000000" pitchFamily="65" charset="-120"/>
                <a:ea typeface="標楷體" panose="03000509000000000000" pitchFamily="65" charset="-120"/>
              </a:rPr>
              <a:t> </a:t>
            </a:r>
            <a:r>
              <a:rPr lang="zh-TW" altLang="en-US" dirty="0">
                <a:solidFill>
                  <a:srgbClr val="002060"/>
                </a:solidFill>
                <a:latin typeface="標楷體" panose="03000509000000000000" pitchFamily="65" charset="-120"/>
                <a:ea typeface="標楷體" panose="03000509000000000000" pitchFamily="65" charset="-120"/>
              </a:rPr>
              <a:t>著名的大稻埕富商李春生，是因做洋行買辦起家而致富的大稻埕傳奇人物，他幫助英商經營臺灣北部茶葉產銷，成效甚佳，被稱為「臺灣茶葉之父」，是外銷臺灣茶到歐美各地的先驅者。因為他本身是基督徒、也是當地知名富商，常出面為外商與本地居民協調並解決糾紛，讓事情圓滿落幕，且為人樂善好施、熱心公益，在民間享有極高的聲望。</a:t>
            </a:r>
          </a:p>
        </p:txBody>
      </p:sp>
    </p:spTree>
    <p:extLst>
      <p:ext uri="{BB962C8B-B14F-4D97-AF65-F5344CB8AC3E}">
        <p14:creationId xmlns:p14="http://schemas.microsoft.com/office/powerpoint/2010/main" val="10051725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1120000" y="365125"/>
            <a:ext cx="10233800" cy="1325563"/>
          </a:xfrm>
        </p:spPr>
        <p:txBody>
          <a:bodyPr>
            <a:normAutofit/>
          </a:bodyPr>
          <a:lstStyle/>
          <a:p>
            <a:r>
              <a:rPr lang="zh-TW" altLang="en-US" sz="4000" dirty="0">
                <a:solidFill>
                  <a:srgbClr val="002060"/>
                </a:solidFill>
                <a:latin typeface="標楷體" panose="03000509000000000000" pitchFamily="65" charset="-120"/>
                <a:ea typeface="標楷體" panose="03000509000000000000" pitchFamily="65" charset="-120"/>
              </a:rPr>
              <a:t>李春生：</a:t>
            </a:r>
          </a:p>
        </p:txBody>
      </p:sp>
      <p:sp>
        <p:nvSpPr>
          <p:cNvPr id="5" name="內容版面配置區 4"/>
          <p:cNvSpPr>
            <a:spLocks noGrp="1"/>
          </p:cNvSpPr>
          <p:nvPr>
            <p:ph idx="1"/>
          </p:nvPr>
        </p:nvSpPr>
        <p:spPr>
          <a:xfrm>
            <a:off x="1120000" y="1825625"/>
            <a:ext cx="7487105" cy="4351338"/>
          </a:xfrm>
        </p:spPr>
        <p:txBody>
          <a:bodyPr/>
          <a:lstStyle/>
          <a:p>
            <a:pPr marL="0" indent="0">
              <a:buNone/>
            </a:pPr>
            <a:r>
              <a:rPr lang="zh-TW" altLang="en-US" dirty="0">
                <a:solidFill>
                  <a:srgbClr val="002060"/>
                </a:solidFill>
                <a:latin typeface="標楷體" panose="03000509000000000000" pitchFamily="65" charset="-120"/>
                <a:ea typeface="標楷體" panose="03000509000000000000" pitchFamily="65" charset="-120"/>
              </a:rPr>
              <a:t>李春生（</a:t>
            </a:r>
            <a:r>
              <a:rPr lang="en-US" altLang="zh-TW" dirty="0">
                <a:solidFill>
                  <a:srgbClr val="002060"/>
                </a:solidFill>
                <a:latin typeface="標楷體" panose="03000509000000000000" pitchFamily="65" charset="-120"/>
                <a:ea typeface="標楷體" panose="03000509000000000000" pitchFamily="65" charset="-120"/>
              </a:rPr>
              <a:t>1838</a:t>
            </a:r>
            <a:r>
              <a:rPr lang="zh-TW" altLang="en-US" dirty="0">
                <a:solidFill>
                  <a:srgbClr val="002060"/>
                </a:solidFill>
                <a:latin typeface="標楷體" panose="03000509000000000000" pitchFamily="65" charset="-120"/>
                <a:ea typeface="標楷體" panose="03000509000000000000" pitchFamily="65" charset="-120"/>
              </a:rPr>
              <a:t>年</a:t>
            </a:r>
            <a:r>
              <a:rPr lang="en-US" altLang="zh-TW" dirty="0">
                <a:solidFill>
                  <a:srgbClr val="002060"/>
                </a:solidFill>
                <a:latin typeface="標楷體" panose="03000509000000000000" pitchFamily="65" charset="-120"/>
                <a:ea typeface="標楷體" panose="03000509000000000000" pitchFamily="65" charset="-120"/>
              </a:rPr>
              <a:t>1</a:t>
            </a:r>
            <a:r>
              <a:rPr lang="zh-TW" altLang="en-US" dirty="0">
                <a:solidFill>
                  <a:srgbClr val="002060"/>
                </a:solidFill>
                <a:latin typeface="標楷體" panose="03000509000000000000" pitchFamily="65" charset="-120"/>
                <a:ea typeface="標楷體" panose="03000509000000000000" pitchFamily="65" charset="-120"/>
              </a:rPr>
              <a:t>月</a:t>
            </a:r>
            <a:r>
              <a:rPr lang="en-US" altLang="zh-TW" dirty="0">
                <a:solidFill>
                  <a:srgbClr val="002060"/>
                </a:solidFill>
                <a:latin typeface="標楷體" panose="03000509000000000000" pitchFamily="65" charset="-120"/>
                <a:ea typeface="標楷體" panose="03000509000000000000" pitchFamily="65" charset="-120"/>
              </a:rPr>
              <a:t>12</a:t>
            </a:r>
            <a:r>
              <a:rPr lang="zh-TW" altLang="en-US" dirty="0">
                <a:solidFill>
                  <a:srgbClr val="002060"/>
                </a:solidFill>
                <a:latin typeface="標楷體" panose="03000509000000000000" pitchFamily="65" charset="-120"/>
                <a:ea typeface="標楷體" panose="03000509000000000000" pitchFamily="65" charset="-120"/>
              </a:rPr>
              <a:t>日－</a:t>
            </a:r>
            <a:r>
              <a:rPr lang="en-US" altLang="zh-TW" dirty="0">
                <a:solidFill>
                  <a:srgbClr val="002060"/>
                </a:solidFill>
                <a:latin typeface="標楷體" panose="03000509000000000000" pitchFamily="65" charset="-120"/>
                <a:ea typeface="標楷體" panose="03000509000000000000" pitchFamily="65" charset="-120"/>
              </a:rPr>
              <a:t>1924</a:t>
            </a:r>
            <a:r>
              <a:rPr lang="zh-TW" altLang="en-US" dirty="0">
                <a:solidFill>
                  <a:srgbClr val="002060"/>
                </a:solidFill>
                <a:latin typeface="標楷體" panose="03000509000000000000" pitchFamily="65" charset="-120"/>
                <a:ea typeface="標楷體" panose="03000509000000000000" pitchFamily="65" charset="-120"/>
              </a:rPr>
              <a:t>年</a:t>
            </a:r>
            <a:r>
              <a:rPr lang="en-US" altLang="zh-TW" dirty="0">
                <a:solidFill>
                  <a:srgbClr val="002060"/>
                </a:solidFill>
                <a:latin typeface="標楷體" panose="03000509000000000000" pitchFamily="65" charset="-120"/>
                <a:ea typeface="標楷體" panose="03000509000000000000" pitchFamily="65" charset="-120"/>
              </a:rPr>
              <a:t>10</a:t>
            </a:r>
            <a:r>
              <a:rPr lang="zh-TW" altLang="en-US" dirty="0">
                <a:solidFill>
                  <a:srgbClr val="002060"/>
                </a:solidFill>
                <a:latin typeface="標楷體" panose="03000509000000000000" pitchFamily="65" charset="-120"/>
                <a:ea typeface="標楷體" panose="03000509000000000000" pitchFamily="65" charset="-120"/>
              </a:rPr>
              <a:t>月</a:t>
            </a:r>
            <a:r>
              <a:rPr lang="en-US" altLang="zh-TW" dirty="0">
                <a:solidFill>
                  <a:srgbClr val="002060"/>
                </a:solidFill>
                <a:latin typeface="標楷體" panose="03000509000000000000" pitchFamily="65" charset="-120"/>
                <a:ea typeface="標楷體" panose="03000509000000000000" pitchFamily="65" charset="-120"/>
              </a:rPr>
              <a:t>5</a:t>
            </a:r>
            <a:r>
              <a:rPr lang="zh-TW" altLang="en-US" dirty="0">
                <a:solidFill>
                  <a:srgbClr val="002060"/>
                </a:solidFill>
                <a:latin typeface="標楷體" panose="03000509000000000000" pitchFamily="65" charset="-120"/>
                <a:ea typeface="標楷體" panose="03000509000000000000" pitchFamily="65" charset="-120"/>
              </a:rPr>
              <a:t>日），男，福建泉州府同安縣廈門人，臺北大稻埕仕商，清末日治時期以茶貿易致富的豪商，也是臺灣基督長老教會的奠基者，著有</a:t>
            </a:r>
            <a:r>
              <a:rPr lang="en-US" altLang="zh-TW" dirty="0">
                <a:solidFill>
                  <a:srgbClr val="002060"/>
                </a:solidFill>
                <a:latin typeface="標楷體" panose="03000509000000000000" pitchFamily="65" charset="-120"/>
                <a:ea typeface="標楷體" panose="03000509000000000000" pitchFamily="65" charset="-120"/>
              </a:rPr>
              <a:t>《</a:t>
            </a:r>
            <a:r>
              <a:rPr lang="zh-TW" altLang="en-US" dirty="0">
                <a:solidFill>
                  <a:srgbClr val="002060"/>
                </a:solidFill>
                <a:latin typeface="標楷體" panose="03000509000000000000" pitchFamily="65" charset="-120"/>
                <a:ea typeface="標楷體" panose="03000509000000000000" pitchFamily="65" charset="-120"/>
              </a:rPr>
              <a:t>天演論書後</a:t>
            </a:r>
            <a:r>
              <a:rPr lang="en-US" altLang="zh-TW" dirty="0">
                <a:solidFill>
                  <a:srgbClr val="002060"/>
                </a:solidFill>
                <a:latin typeface="標楷體" panose="03000509000000000000" pitchFamily="65" charset="-120"/>
                <a:ea typeface="標楷體" panose="03000509000000000000" pitchFamily="65" charset="-120"/>
              </a:rPr>
              <a:t>》</a:t>
            </a:r>
            <a:r>
              <a:rPr lang="zh-TW" altLang="en-US" dirty="0">
                <a:solidFill>
                  <a:srgbClr val="002060"/>
                </a:solidFill>
                <a:latin typeface="標楷體" panose="03000509000000000000" pitchFamily="65" charset="-120"/>
                <a:ea typeface="標楷體" panose="03000509000000000000" pitchFamily="65" charset="-120"/>
              </a:rPr>
              <a:t>、</a:t>
            </a:r>
            <a:r>
              <a:rPr lang="en-US" altLang="zh-TW" dirty="0">
                <a:solidFill>
                  <a:srgbClr val="002060"/>
                </a:solidFill>
                <a:latin typeface="標楷體" panose="03000509000000000000" pitchFamily="65" charset="-120"/>
                <a:ea typeface="標楷體" panose="03000509000000000000" pitchFamily="65" charset="-120"/>
              </a:rPr>
              <a:t>《</a:t>
            </a:r>
            <a:r>
              <a:rPr lang="zh-TW" altLang="en-US" dirty="0">
                <a:solidFill>
                  <a:srgbClr val="002060"/>
                </a:solidFill>
                <a:latin typeface="標楷體" panose="03000509000000000000" pitchFamily="65" charset="-120"/>
                <a:ea typeface="標楷體" panose="03000509000000000000" pitchFamily="65" charset="-120"/>
              </a:rPr>
              <a:t>東西哲衡</a:t>
            </a:r>
            <a:r>
              <a:rPr lang="en-US" altLang="zh-TW" dirty="0">
                <a:solidFill>
                  <a:srgbClr val="002060"/>
                </a:solidFill>
                <a:latin typeface="標楷體" panose="03000509000000000000" pitchFamily="65" charset="-120"/>
                <a:ea typeface="標楷體" panose="03000509000000000000" pitchFamily="65" charset="-120"/>
              </a:rPr>
              <a:t>》</a:t>
            </a:r>
            <a:r>
              <a:rPr lang="zh-TW" altLang="en-US" dirty="0">
                <a:solidFill>
                  <a:srgbClr val="002060"/>
                </a:solidFill>
                <a:latin typeface="標楷體" panose="03000509000000000000" pitchFamily="65" charset="-120"/>
                <a:ea typeface="標楷體" panose="03000509000000000000" pitchFamily="65" charset="-120"/>
              </a:rPr>
              <a:t>、</a:t>
            </a:r>
            <a:r>
              <a:rPr lang="en-US" altLang="zh-TW" dirty="0">
                <a:solidFill>
                  <a:srgbClr val="002060"/>
                </a:solidFill>
                <a:latin typeface="標楷體" panose="03000509000000000000" pitchFamily="65" charset="-120"/>
                <a:ea typeface="標楷體" panose="03000509000000000000" pitchFamily="65" charset="-120"/>
              </a:rPr>
              <a:t>《</a:t>
            </a:r>
            <a:r>
              <a:rPr lang="zh-TW" altLang="en-US" dirty="0">
                <a:solidFill>
                  <a:srgbClr val="002060"/>
                </a:solidFill>
                <a:latin typeface="標楷體" panose="03000509000000000000" pitchFamily="65" charset="-120"/>
                <a:ea typeface="標楷體" panose="03000509000000000000" pitchFamily="65" charset="-120"/>
              </a:rPr>
              <a:t>哲衡續集</a:t>
            </a:r>
            <a:r>
              <a:rPr lang="en-US" altLang="zh-TW" dirty="0">
                <a:solidFill>
                  <a:srgbClr val="002060"/>
                </a:solidFill>
                <a:latin typeface="標楷體" panose="03000509000000000000" pitchFamily="65" charset="-120"/>
                <a:ea typeface="標楷體" panose="03000509000000000000" pitchFamily="65" charset="-120"/>
              </a:rPr>
              <a:t>》</a:t>
            </a:r>
            <a:r>
              <a:rPr lang="zh-TW" altLang="en-US" dirty="0">
                <a:solidFill>
                  <a:srgbClr val="002060"/>
                </a:solidFill>
                <a:latin typeface="標楷體" panose="03000509000000000000" pitchFamily="65" charset="-120"/>
                <a:ea typeface="標楷體" panose="03000509000000000000" pitchFamily="65" charset="-120"/>
              </a:rPr>
              <a:t>、</a:t>
            </a:r>
            <a:r>
              <a:rPr lang="en-US" altLang="zh-TW" dirty="0">
                <a:solidFill>
                  <a:srgbClr val="002060"/>
                </a:solidFill>
                <a:latin typeface="標楷體" panose="03000509000000000000" pitchFamily="65" charset="-120"/>
                <a:ea typeface="標楷體" panose="03000509000000000000" pitchFamily="65" charset="-120"/>
              </a:rPr>
              <a:t>《</a:t>
            </a:r>
            <a:r>
              <a:rPr lang="zh-TW" altLang="en-US" dirty="0">
                <a:solidFill>
                  <a:srgbClr val="002060"/>
                </a:solidFill>
                <a:latin typeface="標楷體" panose="03000509000000000000" pitchFamily="65" charset="-120"/>
                <a:ea typeface="標楷體" panose="03000509000000000000" pitchFamily="65" charset="-120"/>
              </a:rPr>
              <a:t>宗教五德備考</a:t>
            </a:r>
            <a:r>
              <a:rPr lang="en-US" altLang="zh-TW" dirty="0">
                <a:solidFill>
                  <a:srgbClr val="002060"/>
                </a:solidFill>
                <a:latin typeface="標楷體" panose="03000509000000000000" pitchFamily="65" charset="-120"/>
                <a:ea typeface="標楷體" panose="03000509000000000000" pitchFamily="65" charset="-120"/>
              </a:rPr>
              <a:t>》</a:t>
            </a:r>
            <a:r>
              <a:rPr lang="zh-TW" altLang="en-US" dirty="0">
                <a:solidFill>
                  <a:srgbClr val="002060"/>
                </a:solidFill>
                <a:latin typeface="標楷體" panose="03000509000000000000" pitchFamily="65" charset="-120"/>
                <a:ea typeface="標楷體" panose="03000509000000000000" pitchFamily="65" charset="-120"/>
              </a:rPr>
              <a:t>、</a:t>
            </a:r>
            <a:r>
              <a:rPr lang="en-US" altLang="zh-TW" dirty="0">
                <a:solidFill>
                  <a:srgbClr val="002060"/>
                </a:solidFill>
                <a:latin typeface="標楷體" panose="03000509000000000000" pitchFamily="65" charset="-120"/>
                <a:ea typeface="標楷體" panose="03000509000000000000" pitchFamily="65" charset="-120"/>
              </a:rPr>
              <a:t>《</a:t>
            </a:r>
            <a:r>
              <a:rPr lang="zh-TW" altLang="en-US" dirty="0">
                <a:solidFill>
                  <a:srgbClr val="002060"/>
                </a:solidFill>
                <a:latin typeface="標楷體" panose="03000509000000000000" pitchFamily="65" charset="-120"/>
                <a:ea typeface="標楷體" panose="03000509000000000000" pitchFamily="65" charset="-120"/>
              </a:rPr>
              <a:t>耶穌教聖讖闡釋備考</a:t>
            </a:r>
            <a:r>
              <a:rPr lang="en-US" altLang="zh-TW" dirty="0">
                <a:solidFill>
                  <a:srgbClr val="002060"/>
                </a:solidFill>
                <a:latin typeface="標楷體" panose="03000509000000000000" pitchFamily="65" charset="-120"/>
                <a:ea typeface="標楷體" panose="03000509000000000000" pitchFamily="65" charset="-120"/>
              </a:rPr>
              <a:t>》</a:t>
            </a:r>
            <a:r>
              <a:rPr lang="zh-TW" altLang="en-US" dirty="0">
                <a:solidFill>
                  <a:srgbClr val="002060"/>
                </a:solidFill>
                <a:latin typeface="標楷體" panose="03000509000000000000" pitchFamily="65" charset="-120"/>
                <a:ea typeface="標楷體" panose="03000509000000000000" pitchFamily="65" charset="-120"/>
              </a:rPr>
              <a:t>、</a:t>
            </a:r>
            <a:r>
              <a:rPr lang="en-US" altLang="zh-TW" dirty="0">
                <a:solidFill>
                  <a:srgbClr val="002060"/>
                </a:solidFill>
                <a:latin typeface="標楷體" panose="03000509000000000000" pitchFamily="65" charset="-120"/>
                <a:ea typeface="標楷體" panose="03000509000000000000" pitchFamily="65" charset="-120"/>
              </a:rPr>
              <a:t>《</a:t>
            </a:r>
            <a:r>
              <a:rPr lang="zh-TW" altLang="en-US" dirty="0">
                <a:solidFill>
                  <a:srgbClr val="002060"/>
                </a:solidFill>
                <a:latin typeface="標楷體" panose="03000509000000000000" pitchFamily="65" charset="-120"/>
                <a:ea typeface="標楷體" panose="03000509000000000000" pitchFamily="65" charset="-120"/>
              </a:rPr>
              <a:t>聖經闡要講義</a:t>
            </a:r>
            <a:r>
              <a:rPr lang="en-US" altLang="zh-TW" dirty="0">
                <a:solidFill>
                  <a:srgbClr val="002060"/>
                </a:solidFill>
                <a:latin typeface="標楷體" panose="03000509000000000000" pitchFamily="65" charset="-120"/>
                <a:ea typeface="標楷體" panose="03000509000000000000" pitchFamily="65" charset="-120"/>
              </a:rPr>
              <a:t>》</a:t>
            </a:r>
            <a:r>
              <a:rPr lang="zh-TW" altLang="en-US" dirty="0">
                <a:solidFill>
                  <a:srgbClr val="002060"/>
                </a:solidFill>
                <a:latin typeface="標楷體" panose="03000509000000000000" pitchFamily="65" charset="-120"/>
                <a:ea typeface="標楷體" panose="03000509000000000000" pitchFamily="65" charset="-120"/>
              </a:rPr>
              <a:t>等，闡揚基督新教長老宗教義，力圖駁斥天演說，被譽為「臺灣茶葉之父」、「臺灣第一位思想家」。</a:t>
            </a:r>
          </a:p>
        </p:txBody>
      </p:sp>
      <p:pic>
        <p:nvPicPr>
          <p:cNvPr id="3" name="圖片 2">
            <a:extLst>
              <a:ext uri="{FF2B5EF4-FFF2-40B4-BE49-F238E27FC236}">
                <a16:creationId xmlns:a16="http://schemas.microsoft.com/office/drawing/2014/main" id="{E1BF1E51-7E35-4D60-94A5-95B1ACCE26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74885" y="2677424"/>
            <a:ext cx="2705974" cy="3320968"/>
          </a:xfrm>
          <a:prstGeom prst="rect">
            <a:avLst/>
          </a:prstGeom>
        </p:spPr>
      </p:pic>
    </p:spTree>
    <p:extLst>
      <p:ext uri="{BB962C8B-B14F-4D97-AF65-F5344CB8AC3E}">
        <p14:creationId xmlns:p14="http://schemas.microsoft.com/office/powerpoint/2010/main" val="1851108673"/>
      </p:ext>
    </p:extLst>
  </p:cSld>
  <p:clrMapOvr>
    <a:masterClrMapping/>
  </p:clrMapOvr>
  <p:transition spd="slow">
    <p:comb/>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1120000" y="365126"/>
            <a:ext cx="10233800" cy="1035836"/>
          </a:xfrm>
        </p:spPr>
        <p:txBody>
          <a:bodyPr>
            <a:normAutofit/>
          </a:bodyPr>
          <a:lstStyle/>
          <a:p>
            <a:r>
              <a:rPr lang="en-US" altLang="zh-TW" sz="4000" dirty="0">
                <a:solidFill>
                  <a:srgbClr val="002060"/>
                </a:solidFill>
                <a:latin typeface="標楷體" panose="03000509000000000000" pitchFamily="65" charset="-120"/>
                <a:ea typeface="標楷體" panose="03000509000000000000" pitchFamily="65" charset="-120"/>
              </a:rPr>
              <a:t>7.</a:t>
            </a:r>
            <a:r>
              <a:rPr lang="zh-TW" altLang="en-US" sz="4000" dirty="0">
                <a:solidFill>
                  <a:srgbClr val="002060"/>
                </a:solidFill>
                <a:latin typeface="標楷體" panose="03000509000000000000" pitchFamily="65" charset="-120"/>
                <a:ea typeface="標楷體" panose="03000509000000000000" pitchFamily="65" charset="-120"/>
              </a:rPr>
              <a:t>陳天來故居（錦記茶行）</a:t>
            </a:r>
          </a:p>
        </p:txBody>
      </p:sp>
      <p:sp>
        <p:nvSpPr>
          <p:cNvPr id="5" name="內容版面配置區 4"/>
          <p:cNvSpPr>
            <a:spLocks noGrp="1"/>
          </p:cNvSpPr>
          <p:nvPr>
            <p:ph idx="1"/>
          </p:nvPr>
        </p:nvSpPr>
        <p:spPr>
          <a:xfrm>
            <a:off x="1120000" y="1253331"/>
            <a:ext cx="10233800" cy="4351338"/>
          </a:xfrm>
        </p:spPr>
        <p:txBody>
          <a:bodyPr>
            <a:normAutofit/>
          </a:bodyPr>
          <a:lstStyle/>
          <a:p>
            <a:pPr marL="0" indent="0">
              <a:buNone/>
            </a:pPr>
            <a:r>
              <a:rPr lang="en-US" altLang="zh-TW" dirty="0">
                <a:solidFill>
                  <a:srgbClr val="002060"/>
                </a:solidFill>
                <a:latin typeface="標楷體" panose="03000509000000000000" pitchFamily="65" charset="-120"/>
                <a:ea typeface="標楷體" panose="03000509000000000000" pitchFamily="65" charset="-120"/>
              </a:rPr>
              <a:t> </a:t>
            </a:r>
            <a:r>
              <a:rPr lang="zh-TW" altLang="en-US" dirty="0">
                <a:solidFill>
                  <a:srgbClr val="002060"/>
                </a:solidFill>
                <a:latin typeface="標楷體" panose="03000509000000000000" pitchFamily="65" charset="-120"/>
                <a:ea typeface="標楷體" panose="03000509000000000000" pitchFamily="65" charset="-120"/>
              </a:rPr>
              <a:t>大稻埕早期為全臺最繁華的都會之一，從事茶葉貿易的商人，很多都成為富人，陳天來就是其中一位。陳天來創立錦記茶行，並投資許多娛樂事業如蓬萊閣、第一劇場、永樂座</a:t>
            </a:r>
            <a:r>
              <a:rPr lang="en-US" altLang="zh-TW" dirty="0">
                <a:solidFill>
                  <a:srgbClr val="002060"/>
                </a:solidFill>
                <a:latin typeface="標楷體" panose="03000509000000000000" pitchFamily="65" charset="-120"/>
                <a:ea typeface="標楷體" panose="03000509000000000000" pitchFamily="65" charset="-120"/>
              </a:rPr>
              <a:t>……</a:t>
            </a:r>
            <a:r>
              <a:rPr lang="zh-TW" altLang="en-US" dirty="0">
                <a:solidFill>
                  <a:srgbClr val="002060"/>
                </a:solidFill>
                <a:latin typeface="標楷體" panose="03000509000000000000" pitchFamily="65" charset="-120"/>
                <a:ea typeface="標楷體" panose="03000509000000000000" pitchFamily="65" charset="-120"/>
              </a:rPr>
              <a:t>等。</a:t>
            </a:r>
            <a:endParaRPr lang="en-US" altLang="zh-TW" dirty="0">
              <a:solidFill>
                <a:srgbClr val="002060"/>
              </a:solidFill>
              <a:latin typeface="標楷體" panose="03000509000000000000" pitchFamily="65" charset="-120"/>
              <a:ea typeface="標楷體" panose="03000509000000000000" pitchFamily="65" charset="-120"/>
            </a:endParaRPr>
          </a:p>
          <a:p>
            <a:pPr marL="0" indent="0">
              <a:buNone/>
            </a:pPr>
            <a:r>
              <a:rPr lang="zh-TW" altLang="en-US" dirty="0">
                <a:solidFill>
                  <a:srgbClr val="002060"/>
                </a:solidFill>
                <a:latin typeface="標楷體" panose="03000509000000000000" pitchFamily="65" charset="-120"/>
                <a:ea typeface="標楷體" panose="03000509000000000000" pitchFamily="65" charset="-120"/>
              </a:rPr>
              <a:t>就是以前的的「錦記茶行」，這棟仿巴洛克風格的</a:t>
            </a:r>
            <a:r>
              <a:rPr lang="en-US" altLang="zh-TW" dirty="0">
                <a:solidFill>
                  <a:srgbClr val="002060"/>
                </a:solidFill>
                <a:latin typeface="標楷體" panose="03000509000000000000" pitchFamily="65" charset="-120"/>
                <a:ea typeface="標楷體" panose="03000509000000000000" pitchFamily="65" charset="-120"/>
              </a:rPr>
              <a:t>3</a:t>
            </a:r>
            <a:r>
              <a:rPr lang="zh-TW" altLang="en-US" dirty="0">
                <a:solidFill>
                  <a:srgbClr val="002060"/>
                </a:solidFill>
                <a:latin typeface="標楷體" panose="03000509000000000000" pitchFamily="65" charset="-120"/>
                <a:ea typeface="標楷體" panose="03000509000000000000" pitchFamily="65" charset="-120"/>
              </a:rPr>
              <a:t>層樓建築物興建於西元</a:t>
            </a:r>
            <a:r>
              <a:rPr lang="en-US" altLang="zh-TW" dirty="0">
                <a:solidFill>
                  <a:srgbClr val="002060"/>
                </a:solidFill>
                <a:latin typeface="標楷體" panose="03000509000000000000" pitchFamily="65" charset="-120"/>
                <a:ea typeface="標楷體" panose="03000509000000000000" pitchFamily="65" charset="-120"/>
              </a:rPr>
              <a:t>1920</a:t>
            </a:r>
            <a:r>
              <a:rPr lang="zh-TW" altLang="en-US" dirty="0">
                <a:solidFill>
                  <a:srgbClr val="002060"/>
                </a:solidFill>
                <a:latin typeface="標楷體" panose="03000509000000000000" pitchFamily="65" charset="-120"/>
                <a:ea typeface="標楷體" panose="03000509000000000000" pitchFamily="65" charset="-120"/>
              </a:rPr>
              <a:t>年，</a:t>
            </a:r>
            <a:r>
              <a:rPr lang="en-US" altLang="zh-TW" dirty="0">
                <a:solidFill>
                  <a:srgbClr val="002060"/>
                </a:solidFill>
                <a:latin typeface="標楷體" panose="03000509000000000000" pitchFamily="65" charset="-120"/>
                <a:ea typeface="標楷體" panose="03000509000000000000" pitchFamily="65" charset="-120"/>
              </a:rPr>
              <a:t>1</a:t>
            </a:r>
            <a:r>
              <a:rPr lang="zh-TW" altLang="en-US" dirty="0">
                <a:solidFill>
                  <a:srgbClr val="002060"/>
                </a:solidFill>
                <a:latin typeface="標楷體" panose="03000509000000000000" pitchFamily="65" charset="-120"/>
                <a:ea typeface="標楷體" panose="03000509000000000000" pitchFamily="65" charset="-120"/>
              </a:rPr>
              <a:t>樓是交易空間，</a:t>
            </a:r>
            <a:r>
              <a:rPr lang="en-US" altLang="zh-TW" dirty="0">
                <a:solidFill>
                  <a:srgbClr val="002060"/>
                </a:solidFill>
                <a:latin typeface="標楷體" panose="03000509000000000000" pitchFamily="65" charset="-120"/>
                <a:ea typeface="標楷體" panose="03000509000000000000" pitchFamily="65" charset="-120"/>
              </a:rPr>
              <a:t>2</a:t>
            </a:r>
            <a:r>
              <a:rPr lang="zh-TW" altLang="en-US" dirty="0">
                <a:solidFill>
                  <a:srgbClr val="002060"/>
                </a:solidFill>
                <a:latin typeface="標楷體" panose="03000509000000000000" pitchFamily="65" charset="-120"/>
                <a:ea typeface="標楷體" panose="03000509000000000000" pitchFamily="65" charset="-120"/>
              </a:rPr>
              <a:t>樓是茶商招待所，</a:t>
            </a:r>
            <a:r>
              <a:rPr lang="en-US" altLang="zh-TW" dirty="0">
                <a:solidFill>
                  <a:srgbClr val="002060"/>
                </a:solidFill>
                <a:latin typeface="標楷體" panose="03000509000000000000" pitchFamily="65" charset="-120"/>
                <a:ea typeface="標楷體" panose="03000509000000000000" pitchFamily="65" charset="-120"/>
              </a:rPr>
              <a:t>3</a:t>
            </a:r>
            <a:r>
              <a:rPr lang="zh-TW" altLang="en-US" dirty="0">
                <a:solidFill>
                  <a:srgbClr val="002060"/>
                </a:solidFill>
                <a:latin typeface="標楷體" panose="03000509000000000000" pitchFamily="65" charset="-120"/>
                <a:ea typeface="標楷體" panose="03000509000000000000" pitchFamily="65" charset="-120"/>
              </a:rPr>
              <a:t>樓為住家之用，外觀氣派、歐式風格，且主體上有垂花、拖架等裝飾，還有古典立柱、大拱廊等結構。過去是大稻埕茶商固定聚會品茗、遠眺淡水河碼頭的招待所，名聞遐邇，是大稻埕</a:t>
            </a:r>
            <a:r>
              <a:rPr lang="en-US" altLang="zh-TW" dirty="0">
                <a:solidFill>
                  <a:srgbClr val="002060"/>
                </a:solidFill>
                <a:latin typeface="標楷體" panose="03000509000000000000" pitchFamily="65" charset="-120"/>
                <a:ea typeface="標楷體" panose="03000509000000000000" pitchFamily="65" charset="-120"/>
              </a:rPr>
              <a:t>20</a:t>
            </a:r>
            <a:r>
              <a:rPr lang="zh-TW" altLang="en-US" dirty="0">
                <a:solidFill>
                  <a:srgbClr val="002060"/>
                </a:solidFill>
                <a:latin typeface="標楷體" panose="03000509000000000000" pitchFamily="65" charset="-120"/>
                <a:ea typeface="標楷體" panose="03000509000000000000" pitchFamily="65" charset="-120"/>
              </a:rPr>
              <a:t>世紀上半葉風華歲月的重要見證。</a:t>
            </a:r>
          </a:p>
        </p:txBody>
      </p:sp>
    </p:spTree>
    <p:extLst>
      <p:ext uri="{BB962C8B-B14F-4D97-AF65-F5344CB8AC3E}">
        <p14:creationId xmlns:p14="http://schemas.microsoft.com/office/powerpoint/2010/main" val="13648137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1120000" y="365125"/>
            <a:ext cx="10233800" cy="1325563"/>
          </a:xfrm>
        </p:spPr>
        <p:txBody>
          <a:bodyPr>
            <a:normAutofit/>
          </a:bodyPr>
          <a:lstStyle/>
          <a:p>
            <a:r>
              <a:rPr lang="zh-TW" altLang="en-US" sz="4000" dirty="0">
                <a:solidFill>
                  <a:srgbClr val="002060"/>
                </a:solidFill>
                <a:latin typeface="標楷體" panose="03000509000000000000" pitchFamily="65" charset="-120"/>
                <a:ea typeface="標楷體" panose="03000509000000000000" pitchFamily="65" charset="-120"/>
              </a:rPr>
              <a:t>陳天來：</a:t>
            </a:r>
          </a:p>
        </p:txBody>
      </p:sp>
      <p:sp>
        <p:nvSpPr>
          <p:cNvPr id="5" name="內容版面配置區 4"/>
          <p:cNvSpPr>
            <a:spLocks noGrp="1"/>
          </p:cNvSpPr>
          <p:nvPr>
            <p:ph idx="1"/>
          </p:nvPr>
        </p:nvSpPr>
        <p:spPr>
          <a:xfrm>
            <a:off x="1120000" y="1825625"/>
            <a:ext cx="6925042" cy="4351338"/>
          </a:xfrm>
        </p:spPr>
        <p:txBody>
          <a:bodyPr/>
          <a:lstStyle/>
          <a:p>
            <a:pPr marL="0" indent="0">
              <a:buNone/>
            </a:pPr>
            <a:r>
              <a:rPr lang="zh-TW" altLang="en-US" dirty="0">
                <a:solidFill>
                  <a:srgbClr val="002060"/>
                </a:solidFill>
                <a:latin typeface="標楷體" panose="03000509000000000000" pitchFamily="65" charset="-120"/>
                <a:ea typeface="標楷體" panose="03000509000000000000" pitchFamily="65" charset="-120"/>
              </a:rPr>
              <a:t>陳天來（</a:t>
            </a:r>
            <a:r>
              <a:rPr lang="en-US" altLang="zh-TW" dirty="0">
                <a:solidFill>
                  <a:srgbClr val="002060"/>
                </a:solidFill>
                <a:latin typeface="標楷體" panose="03000509000000000000" pitchFamily="65" charset="-120"/>
                <a:ea typeface="標楷體" panose="03000509000000000000" pitchFamily="65" charset="-120"/>
              </a:rPr>
              <a:t>1872</a:t>
            </a:r>
            <a:r>
              <a:rPr lang="zh-TW" altLang="en-US" dirty="0">
                <a:solidFill>
                  <a:srgbClr val="002060"/>
                </a:solidFill>
                <a:latin typeface="標楷體" panose="03000509000000000000" pitchFamily="65" charset="-120"/>
                <a:ea typeface="標楷體" panose="03000509000000000000" pitchFamily="65" charset="-120"/>
              </a:rPr>
              <a:t>年－</a:t>
            </a:r>
            <a:r>
              <a:rPr lang="en-US" altLang="zh-TW" dirty="0">
                <a:solidFill>
                  <a:srgbClr val="002060"/>
                </a:solidFill>
                <a:latin typeface="標楷體" panose="03000509000000000000" pitchFamily="65" charset="-120"/>
                <a:ea typeface="標楷體" panose="03000509000000000000" pitchFamily="65" charset="-120"/>
              </a:rPr>
              <a:t>1939</a:t>
            </a:r>
            <a:r>
              <a:rPr lang="zh-TW" altLang="en-US" dirty="0">
                <a:solidFill>
                  <a:srgbClr val="002060"/>
                </a:solidFill>
                <a:latin typeface="標楷體" panose="03000509000000000000" pitchFamily="65" charset="-120"/>
                <a:ea typeface="標楷體" panose="03000509000000000000" pitchFamily="65" charset="-120"/>
              </a:rPr>
              <a:t>年），臺灣知名茶商、企業家，臺北大稻埕人，籍貫福建省泉州南安，隨父遷臺。日治時期曾為茶商公會會長、臺灣茶葉雜誌發行人，並曾任大稻埕壯丁團長、臺北市協議會員、臺北州協議會員等。</a:t>
            </a:r>
          </a:p>
        </p:txBody>
      </p:sp>
      <p:pic>
        <p:nvPicPr>
          <p:cNvPr id="3" name="圖片 2">
            <a:extLst>
              <a:ext uri="{FF2B5EF4-FFF2-40B4-BE49-F238E27FC236}">
                <a16:creationId xmlns:a16="http://schemas.microsoft.com/office/drawing/2014/main" id="{C8501522-3F88-488D-8B83-B6D913DFED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51884" y="1825625"/>
            <a:ext cx="2801916" cy="3635974"/>
          </a:xfrm>
          <a:prstGeom prst="rect">
            <a:avLst/>
          </a:prstGeom>
        </p:spPr>
      </p:pic>
    </p:spTree>
    <p:extLst>
      <p:ext uri="{BB962C8B-B14F-4D97-AF65-F5344CB8AC3E}">
        <p14:creationId xmlns:p14="http://schemas.microsoft.com/office/powerpoint/2010/main" val="4164762440"/>
      </p:ext>
    </p:extLst>
  </p:cSld>
  <p:clrMapOvr>
    <a:masterClrMapping/>
  </p:clrMapOvr>
  <p:transition spd="slow">
    <p:comb/>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1120000" y="365125"/>
            <a:ext cx="10233800" cy="1325563"/>
          </a:xfrm>
        </p:spPr>
        <p:txBody>
          <a:bodyPr>
            <a:normAutofit/>
          </a:bodyPr>
          <a:lstStyle/>
          <a:p>
            <a:r>
              <a:rPr lang="en-US" altLang="zh-TW" sz="4000" dirty="0">
                <a:solidFill>
                  <a:srgbClr val="002060"/>
                </a:solidFill>
                <a:latin typeface="標楷體" panose="03000509000000000000" pitchFamily="65" charset="-120"/>
                <a:ea typeface="標楷體" panose="03000509000000000000" pitchFamily="65" charset="-120"/>
              </a:rPr>
              <a:t>8.</a:t>
            </a:r>
            <a:r>
              <a:rPr lang="zh-TW" altLang="en-US" sz="4000" dirty="0">
                <a:solidFill>
                  <a:srgbClr val="002060"/>
                </a:solidFill>
                <a:latin typeface="標楷體" panose="03000509000000000000" pitchFamily="65" charset="-120"/>
                <a:ea typeface="標楷體" panose="03000509000000000000" pitchFamily="65" charset="-120"/>
              </a:rPr>
              <a:t>大稻埕碼頭</a:t>
            </a:r>
          </a:p>
        </p:txBody>
      </p:sp>
      <p:sp>
        <p:nvSpPr>
          <p:cNvPr id="5" name="內容版面配置區 4"/>
          <p:cNvSpPr>
            <a:spLocks noGrp="1"/>
          </p:cNvSpPr>
          <p:nvPr>
            <p:ph idx="1"/>
          </p:nvPr>
        </p:nvSpPr>
        <p:spPr/>
        <p:txBody>
          <a:bodyPr/>
          <a:lstStyle/>
          <a:p>
            <a:pPr marL="0" indent="0">
              <a:buNone/>
            </a:pPr>
            <a:r>
              <a:rPr lang="zh-TW" altLang="en-US" dirty="0">
                <a:solidFill>
                  <a:srgbClr val="002060"/>
                </a:solidFill>
                <a:latin typeface="標楷體" panose="03000509000000000000" pitchFamily="65" charset="-120"/>
                <a:ea typeface="標楷體" panose="03000509000000000000" pitchFamily="65" charset="-120"/>
              </a:rPr>
              <a:t>大稻埕原是平埔族的居住地，因萬華（艋舺）同安人發生激烈的械鬥，造成族人移至大稻埕定居，開始大稻埕淡水河旁商店和房屋的興建，淡水港開放後，大稻埕在劉銘傳的治理下成為臺北城最繁華的物資集散中心，當中以茶葉、布料為主要貿易交易，當時的延平北路及貴德街一帶便是商業活動的重心，也讓大稻埕早年的歷史多采多姿、令人回味。</a:t>
            </a:r>
          </a:p>
        </p:txBody>
      </p:sp>
    </p:spTree>
    <p:extLst>
      <p:ext uri="{BB962C8B-B14F-4D97-AF65-F5344CB8AC3E}">
        <p14:creationId xmlns:p14="http://schemas.microsoft.com/office/powerpoint/2010/main" val="6399611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1120000" y="365126"/>
            <a:ext cx="10233800" cy="842890"/>
          </a:xfrm>
        </p:spPr>
        <p:txBody>
          <a:bodyPr>
            <a:normAutofit/>
          </a:bodyPr>
          <a:lstStyle/>
          <a:p>
            <a:r>
              <a:rPr lang="en-US" altLang="zh-TW" sz="4000" dirty="0">
                <a:solidFill>
                  <a:srgbClr val="002060"/>
                </a:solidFill>
                <a:latin typeface="標楷體" panose="03000509000000000000" pitchFamily="65" charset="-120"/>
                <a:ea typeface="標楷體" panose="03000509000000000000" pitchFamily="65" charset="-120"/>
              </a:rPr>
              <a:t>9.</a:t>
            </a:r>
            <a:r>
              <a:rPr lang="zh-TW" altLang="en-US" sz="4000" dirty="0">
                <a:solidFill>
                  <a:srgbClr val="002060"/>
                </a:solidFill>
                <a:latin typeface="標楷體" panose="03000509000000000000" pitchFamily="65" charset="-120"/>
                <a:ea typeface="標楷體" panose="03000509000000000000" pitchFamily="65" charset="-120"/>
              </a:rPr>
              <a:t>鹽館（大稻埕辜宅）</a:t>
            </a:r>
          </a:p>
        </p:txBody>
      </p:sp>
      <p:sp>
        <p:nvSpPr>
          <p:cNvPr id="5" name="內容版面配置區 4"/>
          <p:cNvSpPr>
            <a:spLocks noGrp="1"/>
          </p:cNvSpPr>
          <p:nvPr>
            <p:ph idx="1"/>
          </p:nvPr>
        </p:nvSpPr>
        <p:spPr>
          <a:xfrm>
            <a:off x="1120000" y="2628056"/>
            <a:ext cx="10233800" cy="3280094"/>
          </a:xfrm>
        </p:spPr>
        <p:txBody>
          <a:bodyPr>
            <a:noAutofit/>
          </a:bodyPr>
          <a:lstStyle/>
          <a:p>
            <a:pPr marL="0" indent="0">
              <a:buNone/>
            </a:pPr>
            <a:r>
              <a:rPr lang="zh-TW" altLang="en-US" dirty="0">
                <a:solidFill>
                  <a:srgbClr val="002060"/>
                </a:solidFill>
                <a:latin typeface="標楷體" panose="03000509000000000000" pitchFamily="65" charset="-120"/>
                <a:ea typeface="標楷體" panose="03000509000000000000" pitchFamily="65" charset="-120"/>
              </a:rPr>
              <a:t>是前海基會董事長辜振甫的父親辜顯榮於</a:t>
            </a:r>
            <a:r>
              <a:rPr lang="en-US" altLang="zh-TW" dirty="0">
                <a:solidFill>
                  <a:srgbClr val="002060"/>
                </a:solidFill>
                <a:latin typeface="標楷體" panose="03000509000000000000" pitchFamily="65" charset="-120"/>
                <a:ea typeface="標楷體" panose="03000509000000000000" pitchFamily="65" charset="-120"/>
              </a:rPr>
              <a:t>1910</a:t>
            </a:r>
            <a:r>
              <a:rPr lang="zh-TW" altLang="en-US" dirty="0">
                <a:solidFill>
                  <a:srgbClr val="002060"/>
                </a:solidFill>
                <a:latin typeface="標楷體" panose="03000509000000000000" pitchFamily="65" charset="-120"/>
                <a:ea typeface="標楷體" panose="03000509000000000000" pitchFamily="65" charset="-120"/>
              </a:rPr>
              <a:t>年所興建的。由於辜家當時經營鹽業，因此這棟辜家大宅，也一直被稱為「鹽館」。它就面對著當時的淡水河碼頭，原來是為了做生意，房子建在河邊，船就可以直接在屋前靠岸。這棟建築相當有特色，仿西洋後期文藝復興式風格，反映了那個時代西風東漸的風潮，是當時富豪的代表，辜家鹽館不但見證了辜家的興盛，也成為了臺北的一頁歷史。</a:t>
            </a:r>
            <a:endParaRPr lang="en-US" altLang="zh-TW" dirty="0">
              <a:solidFill>
                <a:srgbClr val="002060"/>
              </a:solidFill>
              <a:latin typeface="標楷體" panose="03000509000000000000" pitchFamily="65" charset="-120"/>
              <a:ea typeface="標楷體" panose="03000509000000000000" pitchFamily="65" charset="-120"/>
            </a:endParaRPr>
          </a:p>
          <a:p>
            <a:pPr marL="0" indent="0">
              <a:buNone/>
            </a:pPr>
            <a:r>
              <a:rPr lang="en-US" altLang="zh-TW" dirty="0">
                <a:solidFill>
                  <a:srgbClr val="002060"/>
                </a:solidFill>
                <a:latin typeface="標楷體" panose="03000509000000000000" pitchFamily="65" charset="-120"/>
                <a:ea typeface="標楷體" panose="03000509000000000000" pitchFamily="65" charset="-120"/>
              </a:rPr>
              <a:t>1961</a:t>
            </a:r>
            <a:r>
              <a:rPr lang="zh-TW" altLang="en-US" dirty="0">
                <a:solidFill>
                  <a:srgbClr val="002060"/>
                </a:solidFill>
                <a:latin typeface="標楷體" panose="03000509000000000000" pitchFamily="65" charset="-120"/>
                <a:ea typeface="標楷體" panose="03000509000000000000" pitchFamily="65" charset="-120"/>
              </a:rPr>
              <a:t>年辜家遷出大宅，</a:t>
            </a:r>
            <a:r>
              <a:rPr lang="en-US" altLang="zh-TW" dirty="0">
                <a:solidFill>
                  <a:srgbClr val="002060"/>
                </a:solidFill>
                <a:latin typeface="標楷體" panose="03000509000000000000" pitchFamily="65" charset="-120"/>
                <a:ea typeface="標楷體" panose="03000509000000000000" pitchFamily="65" charset="-120"/>
              </a:rPr>
              <a:t>1963</a:t>
            </a:r>
            <a:r>
              <a:rPr lang="zh-TW" altLang="en-US" dirty="0">
                <a:solidFill>
                  <a:srgbClr val="002060"/>
                </a:solidFill>
                <a:latin typeface="標楷體" panose="03000509000000000000" pitchFamily="65" charset="-120"/>
                <a:ea typeface="標楷體" panose="03000509000000000000" pitchFamily="65" charset="-120"/>
              </a:rPr>
              <a:t>年現址設立榮星幼稚園，面積特別寬敞的園地，擁有充裕的室內外活動空間，供幼童盡情的舒展身心，並不斷在穩定中求成長，提供全方位及多元適性的軟硬體設施。</a:t>
            </a:r>
          </a:p>
        </p:txBody>
      </p:sp>
    </p:spTree>
    <p:extLst>
      <p:ext uri="{BB962C8B-B14F-4D97-AF65-F5344CB8AC3E}">
        <p14:creationId xmlns:p14="http://schemas.microsoft.com/office/powerpoint/2010/main" val="24901478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1120000" y="365125"/>
            <a:ext cx="10233800" cy="1325563"/>
          </a:xfrm>
        </p:spPr>
        <p:txBody>
          <a:bodyPr>
            <a:normAutofit/>
          </a:bodyPr>
          <a:lstStyle/>
          <a:p>
            <a:r>
              <a:rPr lang="zh-TW" altLang="en-US" sz="4000" dirty="0">
                <a:solidFill>
                  <a:srgbClr val="002060"/>
                </a:solidFill>
                <a:latin typeface="標楷體" panose="03000509000000000000" pitchFamily="65" charset="-120"/>
                <a:ea typeface="標楷體" panose="03000509000000000000" pitchFamily="65" charset="-120"/>
              </a:rPr>
              <a:t>辜顯榮：</a:t>
            </a:r>
          </a:p>
        </p:txBody>
      </p:sp>
      <p:sp>
        <p:nvSpPr>
          <p:cNvPr id="5" name="內容版面配置區 4"/>
          <p:cNvSpPr>
            <a:spLocks noGrp="1"/>
          </p:cNvSpPr>
          <p:nvPr>
            <p:ph idx="1"/>
          </p:nvPr>
        </p:nvSpPr>
        <p:spPr>
          <a:xfrm>
            <a:off x="1120000" y="1825625"/>
            <a:ext cx="7243824" cy="4351338"/>
          </a:xfrm>
        </p:spPr>
        <p:txBody>
          <a:bodyPr/>
          <a:lstStyle/>
          <a:p>
            <a:pPr marL="0" indent="0">
              <a:buNone/>
            </a:pPr>
            <a:r>
              <a:rPr lang="zh-TW" altLang="en-US" dirty="0">
                <a:solidFill>
                  <a:srgbClr val="002060"/>
                </a:solidFill>
                <a:latin typeface="標楷體" panose="03000509000000000000" pitchFamily="65" charset="-120"/>
                <a:ea typeface="標楷體" panose="03000509000000000000" pitchFamily="65" charset="-120"/>
              </a:rPr>
              <a:t>辜顯榮（</a:t>
            </a:r>
            <a:r>
              <a:rPr lang="en-US" altLang="zh-TW" dirty="0">
                <a:solidFill>
                  <a:srgbClr val="002060"/>
                </a:solidFill>
                <a:latin typeface="標楷體" panose="03000509000000000000" pitchFamily="65" charset="-120"/>
                <a:ea typeface="標楷體" panose="03000509000000000000" pitchFamily="65" charset="-120"/>
              </a:rPr>
              <a:t>1866</a:t>
            </a:r>
            <a:r>
              <a:rPr lang="zh-TW" altLang="en-US" dirty="0">
                <a:solidFill>
                  <a:srgbClr val="002060"/>
                </a:solidFill>
                <a:latin typeface="標楷體" panose="03000509000000000000" pitchFamily="65" charset="-120"/>
                <a:ea typeface="標楷體" panose="03000509000000000000" pitchFamily="65" charset="-120"/>
              </a:rPr>
              <a:t>年</a:t>
            </a:r>
            <a:r>
              <a:rPr lang="en-US" altLang="zh-TW" dirty="0">
                <a:solidFill>
                  <a:srgbClr val="002060"/>
                </a:solidFill>
                <a:latin typeface="標楷體" panose="03000509000000000000" pitchFamily="65" charset="-120"/>
                <a:ea typeface="標楷體" panose="03000509000000000000" pitchFamily="65" charset="-120"/>
              </a:rPr>
              <a:t>2</a:t>
            </a:r>
            <a:r>
              <a:rPr lang="zh-TW" altLang="en-US" dirty="0">
                <a:solidFill>
                  <a:srgbClr val="002060"/>
                </a:solidFill>
                <a:latin typeface="標楷體" panose="03000509000000000000" pitchFamily="65" charset="-120"/>
                <a:ea typeface="標楷體" panose="03000509000000000000" pitchFamily="65" charset="-120"/>
              </a:rPr>
              <a:t>月</a:t>
            </a:r>
            <a:r>
              <a:rPr lang="en-US" altLang="zh-TW" dirty="0">
                <a:solidFill>
                  <a:srgbClr val="002060"/>
                </a:solidFill>
                <a:latin typeface="標楷體" panose="03000509000000000000" pitchFamily="65" charset="-120"/>
                <a:ea typeface="標楷體" panose="03000509000000000000" pitchFamily="65" charset="-120"/>
              </a:rPr>
              <a:t>2</a:t>
            </a:r>
            <a:r>
              <a:rPr lang="zh-TW" altLang="en-US" dirty="0">
                <a:solidFill>
                  <a:srgbClr val="002060"/>
                </a:solidFill>
                <a:latin typeface="標楷體" panose="03000509000000000000" pitchFamily="65" charset="-120"/>
                <a:ea typeface="標楷體" panose="03000509000000000000" pitchFamily="65" charset="-120"/>
              </a:rPr>
              <a:t>日－</a:t>
            </a:r>
            <a:r>
              <a:rPr lang="en-US" altLang="zh-TW" dirty="0">
                <a:solidFill>
                  <a:srgbClr val="002060"/>
                </a:solidFill>
                <a:latin typeface="標楷體" panose="03000509000000000000" pitchFamily="65" charset="-120"/>
                <a:ea typeface="標楷體" panose="03000509000000000000" pitchFamily="65" charset="-120"/>
              </a:rPr>
              <a:t>1937</a:t>
            </a:r>
            <a:r>
              <a:rPr lang="zh-TW" altLang="en-US" dirty="0">
                <a:solidFill>
                  <a:srgbClr val="002060"/>
                </a:solidFill>
                <a:latin typeface="標楷體" panose="03000509000000000000" pitchFamily="65" charset="-120"/>
                <a:ea typeface="標楷體" panose="03000509000000000000" pitchFamily="65" charset="-120"/>
              </a:rPr>
              <a:t>年</a:t>
            </a:r>
            <a:r>
              <a:rPr lang="en-US" altLang="zh-TW" dirty="0">
                <a:solidFill>
                  <a:srgbClr val="002060"/>
                </a:solidFill>
                <a:latin typeface="標楷體" panose="03000509000000000000" pitchFamily="65" charset="-120"/>
                <a:ea typeface="標楷體" panose="03000509000000000000" pitchFamily="65" charset="-120"/>
              </a:rPr>
              <a:t>12</a:t>
            </a:r>
            <a:r>
              <a:rPr lang="zh-TW" altLang="en-US" dirty="0">
                <a:solidFill>
                  <a:srgbClr val="002060"/>
                </a:solidFill>
                <a:latin typeface="標楷體" panose="03000509000000000000" pitchFamily="65" charset="-120"/>
                <a:ea typeface="標楷體" panose="03000509000000000000" pitchFamily="65" charset="-120"/>
              </a:rPr>
              <a:t>月</a:t>
            </a:r>
            <a:r>
              <a:rPr lang="en-US" altLang="zh-TW" dirty="0">
                <a:solidFill>
                  <a:srgbClr val="002060"/>
                </a:solidFill>
                <a:latin typeface="標楷體" panose="03000509000000000000" pitchFamily="65" charset="-120"/>
                <a:ea typeface="標楷體" panose="03000509000000000000" pitchFamily="65" charset="-120"/>
              </a:rPr>
              <a:t>9</a:t>
            </a:r>
            <a:r>
              <a:rPr lang="zh-TW" altLang="en-US" dirty="0">
                <a:solidFill>
                  <a:srgbClr val="002060"/>
                </a:solidFill>
                <a:latin typeface="標楷體" panose="03000509000000000000" pitchFamily="65" charset="-120"/>
                <a:ea typeface="標楷體" panose="03000509000000000000" pitchFamily="65" charset="-120"/>
              </a:rPr>
              <a:t>日），字耀星，彰化鹿港人。自台灣日治時期經商漸露頭角，以乙未割臺時代表臺北士紳迎接日本軍進入臺北城而聞名；受日方賜予敘勳六等、授「單光旭日章」，後任台灣公益會會長、日本貴族院議員。</a:t>
            </a:r>
          </a:p>
        </p:txBody>
      </p:sp>
      <p:pic>
        <p:nvPicPr>
          <p:cNvPr id="3" name="圖片 2">
            <a:extLst>
              <a:ext uri="{FF2B5EF4-FFF2-40B4-BE49-F238E27FC236}">
                <a16:creationId xmlns:a16="http://schemas.microsoft.com/office/drawing/2014/main" id="{7F9C2697-8350-4056-9B33-314EF15059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42377" y="1254984"/>
            <a:ext cx="1905000" cy="4733925"/>
          </a:xfrm>
          <a:prstGeom prst="rect">
            <a:avLst/>
          </a:prstGeom>
        </p:spPr>
      </p:pic>
    </p:spTree>
    <p:extLst>
      <p:ext uri="{BB962C8B-B14F-4D97-AF65-F5344CB8AC3E}">
        <p14:creationId xmlns:p14="http://schemas.microsoft.com/office/powerpoint/2010/main" val="3301454082"/>
      </p:ext>
    </p:extLst>
  </p:cSld>
  <p:clrMapOvr>
    <a:masterClrMapping/>
  </p:clrMapOvr>
  <p:transition spd="slow">
    <p:comb/>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1120000" y="365125"/>
            <a:ext cx="10233800" cy="1325563"/>
          </a:xfrm>
        </p:spPr>
        <p:txBody>
          <a:bodyPr>
            <a:normAutofit/>
          </a:bodyPr>
          <a:lstStyle/>
          <a:p>
            <a:r>
              <a:rPr lang="zh-TW" altLang="en-US" sz="4000" dirty="0">
                <a:solidFill>
                  <a:srgbClr val="002060"/>
                </a:solidFill>
                <a:latin typeface="標楷體" panose="03000509000000000000" pitchFamily="65" charset="-120"/>
                <a:ea typeface="標楷體" panose="03000509000000000000" pitchFamily="65" charset="-120"/>
              </a:rPr>
              <a:t>大稻埕的地名由來：</a:t>
            </a:r>
          </a:p>
        </p:txBody>
      </p:sp>
      <p:sp>
        <p:nvSpPr>
          <p:cNvPr id="5" name="內容版面配置區 4"/>
          <p:cNvSpPr>
            <a:spLocks noGrp="1"/>
          </p:cNvSpPr>
          <p:nvPr>
            <p:ph idx="1"/>
          </p:nvPr>
        </p:nvSpPr>
        <p:spPr>
          <a:xfrm>
            <a:off x="1120000" y="1444752"/>
            <a:ext cx="10233800" cy="4928616"/>
          </a:xfrm>
        </p:spPr>
        <p:txBody>
          <a:bodyPr>
            <a:normAutofit lnSpcReduction="10000"/>
          </a:bodyPr>
          <a:lstStyle/>
          <a:p>
            <a:pPr marL="0" indent="0">
              <a:buNone/>
            </a:pPr>
            <a:r>
              <a:rPr lang="en-US" altLang="zh-TW" dirty="0">
                <a:solidFill>
                  <a:srgbClr val="002060"/>
                </a:solidFill>
                <a:latin typeface="標楷體" panose="03000509000000000000" pitchFamily="65" charset="-120"/>
                <a:ea typeface="標楷體" panose="03000509000000000000" pitchFamily="65" charset="-120"/>
              </a:rPr>
              <a:t>1.</a:t>
            </a:r>
            <a:r>
              <a:rPr lang="zh-TW" altLang="en-US" dirty="0">
                <a:solidFill>
                  <a:srgbClr val="002060"/>
                </a:solidFill>
                <a:latin typeface="標楷體" panose="03000509000000000000" pitchFamily="65" charset="-120"/>
                <a:ea typeface="標楷體" panose="03000509000000000000" pitchFamily="65" charset="-120"/>
              </a:rPr>
              <a:t>先民為了晒穀稻，在此設「大埕」平時用來晒稻穀，早上則為農產品的交易場所。</a:t>
            </a:r>
            <a:endParaRPr lang="en-US" altLang="zh-TW" dirty="0">
              <a:solidFill>
                <a:srgbClr val="002060"/>
              </a:solidFill>
              <a:latin typeface="標楷體" panose="03000509000000000000" pitchFamily="65" charset="-120"/>
              <a:ea typeface="標楷體" panose="03000509000000000000" pitchFamily="65" charset="-120"/>
            </a:endParaRPr>
          </a:p>
          <a:p>
            <a:pPr marL="0" indent="0">
              <a:buNone/>
            </a:pPr>
            <a:r>
              <a:rPr lang="en-US" altLang="zh-TW" dirty="0">
                <a:solidFill>
                  <a:srgbClr val="002060"/>
                </a:solidFill>
                <a:latin typeface="標楷體" panose="03000509000000000000" pitchFamily="65" charset="-120"/>
                <a:ea typeface="標楷體" panose="03000509000000000000" pitchFamily="65" charset="-120"/>
              </a:rPr>
              <a:t>2.1851</a:t>
            </a:r>
            <a:r>
              <a:rPr lang="zh-TW" altLang="en-US" dirty="0">
                <a:solidFill>
                  <a:srgbClr val="002060"/>
                </a:solidFill>
                <a:latin typeface="標楷體" panose="03000509000000000000" pitchFamily="65" charset="-120"/>
                <a:ea typeface="標楷體" panose="03000509000000000000" pitchFamily="65" charset="-120"/>
              </a:rPr>
              <a:t>年，泉州府同安籍移民林藍田為了躲避海盜，從基隆搬到大稻埕，興建了三間閩南式建築，這就是大稻埕最早的店舖。</a:t>
            </a:r>
            <a:endParaRPr lang="en-US" altLang="zh-TW" dirty="0">
              <a:solidFill>
                <a:srgbClr val="002060"/>
              </a:solidFill>
              <a:latin typeface="標楷體" panose="03000509000000000000" pitchFamily="65" charset="-120"/>
              <a:ea typeface="標楷體" panose="03000509000000000000" pitchFamily="65" charset="-120"/>
            </a:endParaRPr>
          </a:p>
          <a:p>
            <a:pPr marL="0" indent="0">
              <a:buNone/>
            </a:pPr>
            <a:r>
              <a:rPr lang="en-US" altLang="zh-TW" dirty="0">
                <a:solidFill>
                  <a:srgbClr val="002060"/>
                </a:solidFill>
                <a:latin typeface="標楷體" panose="03000509000000000000" pitchFamily="65" charset="-120"/>
                <a:ea typeface="標楷體" panose="03000509000000000000" pitchFamily="65" charset="-120"/>
              </a:rPr>
              <a:t>3.1853</a:t>
            </a:r>
            <a:r>
              <a:rPr lang="zh-TW" altLang="en-US" dirty="0">
                <a:solidFill>
                  <a:srgbClr val="002060"/>
                </a:solidFill>
                <a:latin typeface="標楷體" panose="03000509000000000000" pitchFamily="65" charset="-120"/>
                <a:ea typeface="標楷體" panose="03000509000000000000" pitchFamily="65" charset="-120"/>
              </a:rPr>
              <a:t>年艋舺發生漳泉移民之間的分類械鬥事件「頂下郊拼」，下郊的泉州府同安和漳州人被頂郊的泉州三邑人（晉江、南安、惠安）所驅趕，轉到大稻埕，沿著淡水河建起毗鄰店屋，形成街市，重建廟宇，利用淡水河來從事對渡貿易，形成以同安人為主的河港聚落區。</a:t>
            </a:r>
            <a:endParaRPr lang="en-US" altLang="zh-TW" dirty="0">
              <a:solidFill>
                <a:srgbClr val="002060"/>
              </a:solidFill>
              <a:latin typeface="標楷體" panose="03000509000000000000" pitchFamily="65" charset="-120"/>
              <a:ea typeface="標楷體" panose="03000509000000000000" pitchFamily="65" charset="-120"/>
            </a:endParaRPr>
          </a:p>
          <a:p>
            <a:pPr marL="0" indent="0">
              <a:buNone/>
            </a:pPr>
            <a:r>
              <a:rPr lang="en-US" altLang="zh-TW" dirty="0">
                <a:solidFill>
                  <a:srgbClr val="002060"/>
                </a:solidFill>
                <a:latin typeface="標楷體" panose="03000509000000000000" pitchFamily="65" charset="-120"/>
                <a:ea typeface="標楷體" panose="03000509000000000000" pitchFamily="65" charset="-120"/>
              </a:rPr>
              <a:t>4.</a:t>
            </a:r>
            <a:r>
              <a:rPr lang="zh-TW" altLang="en-US" dirty="0">
                <a:solidFill>
                  <a:srgbClr val="002060"/>
                </a:solidFill>
                <a:latin typeface="標楷體" panose="03000509000000000000" pitchFamily="65" charset="-120"/>
                <a:ea typeface="標楷體" panose="03000509000000000000" pitchFamily="65" charset="-120"/>
              </a:rPr>
              <a:t> 英法聯軍之後，清廷與列強簽訂天津條約，開放淡水等港口為國際通商港口。不久之後，艋舺因為河沙淤積，市況漸衰，船隻大都停靠在大稻埕。大稻埕於是逐漸取代艋舺，成為北台灣的商業貿易中心。</a:t>
            </a:r>
          </a:p>
        </p:txBody>
      </p:sp>
    </p:spTree>
    <p:extLst>
      <p:ext uri="{BB962C8B-B14F-4D97-AF65-F5344CB8AC3E}">
        <p14:creationId xmlns:p14="http://schemas.microsoft.com/office/powerpoint/2010/main" val="3985683050"/>
      </p:ext>
    </p:extLst>
  </p:cSld>
  <p:clrMapOvr>
    <a:masterClrMapping/>
  </p:clrMapOvr>
  <p:transition spd="med">
    <p:pull/>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1120000" y="365125"/>
            <a:ext cx="10233800" cy="1325563"/>
          </a:xfrm>
        </p:spPr>
        <p:txBody>
          <a:bodyPr>
            <a:normAutofit/>
          </a:bodyPr>
          <a:lstStyle/>
          <a:p>
            <a:r>
              <a:rPr lang="en-US" altLang="zh-TW" sz="4000" dirty="0">
                <a:solidFill>
                  <a:srgbClr val="002060"/>
                </a:solidFill>
                <a:latin typeface="標楷體" panose="03000509000000000000" pitchFamily="65" charset="-120"/>
                <a:ea typeface="標楷體" panose="03000509000000000000" pitchFamily="65" charset="-120"/>
              </a:rPr>
              <a:t>10.</a:t>
            </a:r>
            <a:r>
              <a:rPr lang="zh-TW" altLang="en-US" sz="4000" dirty="0">
                <a:solidFill>
                  <a:srgbClr val="002060"/>
                </a:solidFill>
                <a:latin typeface="標楷體" panose="03000509000000000000" pitchFamily="65" charset="-120"/>
                <a:ea typeface="標楷體" panose="03000509000000000000" pitchFamily="65" charset="-120"/>
              </a:rPr>
              <a:t>迪化街</a:t>
            </a:r>
            <a:br>
              <a:rPr lang="en-US" altLang="zh-TW" sz="4000" dirty="0">
                <a:solidFill>
                  <a:srgbClr val="002060"/>
                </a:solidFill>
                <a:latin typeface="標楷體" panose="03000509000000000000" pitchFamily="65" charset="-120"/>
                <a:ea typeface="標楷體" panose="03000509000000000000" pitchFamily="65" charset="-120"/>
              </a:rPr>
            </a:br>
            <a:r>
              <a:rPr lang="zh-TW" altLang="en-US" sz="4000" dirty="0">
                <a:solidFill>
                  <a:srgbClr val="002060"/>
                </a:solidFill>
                <a:latin typeface="標楷體" panose="03000509000000000000" pitchFamily="65" charset="-120"/>
                <a:ea typeface="標楷體" panose="03000509000000000000" pitchFamily="65" charset="-120"/>
              </a:rPr>
              <a:t>（一段</a:t>
            </a:r>
            <a:r>
              <a:rPr lang="en-US" altLang="zh-TW" sz="4000" dirty="0">
                <a:solidFill>
                  <a:srgbClr val="002060"/>
                </a:solidFill>
                <a:latin typeface="標楷體" panose="03000509000000000000" pitchFamily="65" charset="-120"/>
                <a:ea typeface="標楷體" panose="03000509000000000000" pitchFamily="65" charset="-120"/>
              </a:rPr>
              <a:t>154 </a:t>
            </a:r>
            <a:r>
              <a:rPr lang="zh-TW" altLang="en-US" sz="4000" dirty="0">
                <a:solidFill>
                  <a:srgbClr val="002060"/>
                </a:solidFill>
                <a:latin typeface="標楷體" panose="03000509000000000000" pitchFamily="65" charset="-120"/>
                <a:ea typeface="標楷體" panose="03000509000000000000" pitchFamily="65" charset="-120"/>
              </a:rPr>
              <a:t>號林藍田故居</a:t>
            </a:r>
            <a:r>
              <a:rPr lang="en-US" altLang="zh-TW" sz="4000" dirty="0">
                <a:solidFill>
                  <a:srgbClr val="002060"/>
                </a:solidFill>
                <a:latin typeface="標楷體" panose="03000509000000000000" pitchFamily="65" charset="-120"/>
                <a:ea typeface="標楷體" panose="03000509000000000000" pitchFamily="65" charset="-120"/>
              </a:rPr>
              <a:t>(</a:t>
            </a:r>
            <a:r>
              <a:rPr lang="zh-TW" altLang="en-US" sz="4000" dirty="0">
                <a:solidFill>
                  <a:srgbClr val="002060"/>
                </a:solidFill>
                <a:latin typeface="標楷體" panose="03000509000000000000" pitchFamily="65" charset="-120"/>
                <a:ea typeface="標楷體" panose="03000509000000000000" pitchFamily="65" charset="-120"/>
              </a:rPr>
              <a:t>林五湖祖厝</a:t>
            </a:r>
            <a:r>
              <a:rPr lang="en-US" altLang="zh-TW" sz="4000" dirty="0">
                <a:solidFill>
                  <a:srgbClr val="002060"/>
                </a:solidFill>
                <a:latin typeface="標楷體" panose="03000509000000000000" pitchFamily="65" charset="-120"/>
                <a:ea typeface="標楷體" panose="03000509000000000000" pitchFamily="65" charset="-120"/>
              </a:rPr>
              <a:t>)</a:t>
            </a:r>
            <a:endParaRPr lang="zh-TW" altLang="en-US" sz="4000" dirty="0">
              <a:solidFill>
                <a:srgbClr val="002060"/>
              </a:solidFill>
              <a:latin typeface="標楷體" panose="03000509000000000000" pitchFamily="65" charset="-120"/>
              <a:ea typeface="標楷體" panose="03000509000000000000" pitchFamily="65" charset="-120"/>
            </a:endParaRPr>
          </a:p>
        </p:txBody>
      </p:sp>
      <p:sp>
        <p:nvSpPr>
          <p:cNvPr id="5" name="內容版面配置區 4"/>
          <p:cNvSpPr>
            <a:spLocks noGrp="1"/>
          </p:cNvSpPr>
          <p:nvPr>
            <p:ph idx="1"/>
          </p:nvPr>
        </p:nvSpPr>
        <p:spPr/>
        <p:txBody>
          <a:bodyPr>
            <a:normAutofit/>
          </a:bodyPr>
          <a:lstStyle/>
          <a:p>
            <a:pPr marL="0" indent="0">
              <a:buNone/>
            </a:pPr>
            <a:r>
              <a:rPr lang="zh-TW" altLang="en-US" dirty="0">
                <a:solidFill>
                  <a:srgbClr val="002060"/>
                </a:solidFill>
                <a:latin typeface="標楷體" panose="03000509000000000000" pitchFamily="65" charset="-120"/>
                <a:ea typeface="標楷體" panose="03000509000000000000" pitchFamily="65" charset="-120"/>
              </a:rPr>
              <a:t>林家祖厝乃先祖林藍田，建造於咸豐元年</a:t>
            </a:r>
            <a:r>
              <a:rPr lang="en-US" altLang="zh-TW" dirty="0">
                <a:solidFill>
                  <a:srgbClr val="002060"/>
                </a:solidFill>
                <a:latin typeface="標楷體" panose="03000509000000000000" pitchFamily="65" charset="-120"/>
                <a:ea typeface="標楷體" panose="03000509000000000000" pitchFamily="65" charset="-120"/>
              </a:rPr>
              <a:t>1851</a:t>
            </a:r>
            <a:r>
              <a:rPr lang="zh-TW" altLang="en-US" dirty="0">
                <a:solidFill>
                  <a:srgbClr val="002060"/>
                </a:solidFill>
                <a:latin typeface="標楷體" panose="03000509000000000000" pitchFamily="65" charset="-120"/>
                <a:ea typeface="標楷體" panose="03000509000000000000" pitchFamily="65" charset="-120"/>
              </a:rPr>
              <a:t>年，是大稻埕頭崁店的第一間街屋，林公藍田本在基隆經商，當時為了逃避海盜搶劫，從基隆</a:t>
            </a:r>
            <a:r>
              <a:rPr lang="en-US" altLang="zh-TW" dirty="0">
                <a:solidFill>
                  <a:srgbClr val="002060"/>
                </a:solidFill>
                <a:latin typeface="標楷體" panose="03000509000000000000" pitchFamily="65" charset="-120"/>
                <a:ea typeface="標楷體" panose="03000509000000000000" pitchFamily="65" charset="-120"/>
              </a:rPr>
              <a:t>(</a:t>
            </a:r>
            <a:r>
              <a:rPr lang="zh-TW" altLang="en-US" dirty="0">
                <a:solidFill>
                  <a:srgbClr val="002060"/>
                </a:solidFill>
                <a:latin typeface="標楷體" panose="03000509000000000000" pitchFamily="65" charset="-120"/>
                <a:ea typeface="標楷體" panose="03000509000000000000" pitchFamily="65" charset="-120"/>
              </a:rPr>
              <a:t>雞籠</a:t>
            </a:r>
            <a:r>
              <a:rPr lang="en-US" altLang="zh-TW" dirty="0">
                <a:solidFill>
                  <a:srgbClr val="002060"/>
                </a:solidFill>
                <a:latin typeface="標楷體" panose="03000509000000000000" pitchFamily="65" charset="-120"/>
                <a:ea typeface="標楷體" panose="03000509000000000000" pitchFamily="65" charset="-120"/>
              </a:rPr>
              <a:t>)</a:t>
            </a:r>
            <a:r>
              <a:rPr lang="zh-TW" altLang="en-US" dirty="0">
                <a:solidFill>
                  <a:srgbClr val="002060"/>
                </a:solidFill>
                <a:latin typeface="標楷體" panose="03000509000000000000" pitchFamily="65" charset="-120"/>
                <a:ea typeface="標楷體" panose="03000509000000000000" pitchFamily="65" charset="-120"/>
              </a:rPr>
              <a:t>遷徙至此，蓋了三間閩式建物，做為經商居住之用，店號「林益順」，當年此地只有稻田和曬穀場，所以稱為「大稻埕」，這三間屋子就是最早的建物，而林家祖厝現今還保留當時神案地磚、大門及樓井、茶廳、鎮宅石林家祖厝。</a:t>
            </a:r>
          </a:p>
        </p:txBody>
      </p:sp>
    </p:spTree>
    <p:extLst>
      <p:ext uri="{BB962C8B-B14F-4D97-AF65-F5344CB8AC3E}">
        <p14:creationId xmlns:p14="http://schemas.microsoft.com/office/powerpoint/2010/main" val="7594617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1120000" y="365125"/>
            <a:ext cx="10233800" cy="1325563"/>
          </a:xfrm>
        </p:spPr>
        <p:txBody>
          <a:bodyPr>
            <a:normAutofit/>
          </a:bodyPr>
          <a:lstStyle/>
          <a:p>
            <a:r>
              <a:rPr lang="zh-TW" altLang="en-US" sz="4000" dirty="0">
                <a:solidFill>
                  <a:srgbClr val="002060"/>
                </a:solidFill>
                <a:latin typeface="標楷體" panose="03000509000000000000" pitchFamily="65" charset="-120"/>
                <a:ea typeface="標楷體" panose="03000509000000000000" pitchFamily="65" charset="-120"/>
              </a:rPr>
              <a:t>林藍田：</a:t>
            </a:r>
          </a:p>
        </p:txBody>
      </p:sp>
      <p:sp>
        <p:nvSpPr>
          <p:cNvPr id="5" name="內容版面配置區 4"/>
          <p:cNvSpPr>
            <a:spLocks noGrp="1"/>
          </p:cNvSpPr>
          <p:nvPr>
            <p:ph idx="1"/>
          </p:nvPr>
        </p:nvSpPr>
        <p:spPr>
          <a:xfrm>
            <a:off x="1120000" y="1825625"/>
            <a:ext cx="8334393" cy="4351338"/>
          </a:xfrm>
        </p:spPr>
        <p:txBody>
          <a:bodyPr>
            <a:normAutofit/>
          </a:bodyPr>
          <a:lstStyle/>
          <a:p>
            <a:pPr marL="0" indent="0">
              <a:buNone/>
            </a:pPr>
            <a:r>
              <a:rPr lang="zh-TW" altLang="en-US" dirty="0">
                <a:solidFill>
                  <a:srgbClr val="002060"/>
                </a:solidFill>
                <a:latin typeface="標楷體" panose="03000509000000000000" pitchFamily="65" charset="-120"/>
                <a:ea typeface="標楷體" panose="03000509000000000000" pitchFamily="65" charset="-120"/>
              </a:rPr>
              <a:t>林五湖並不是真名，而是林家經營命理館的稱號，林江於此棟建築第二進開設「林五湖命相館」，為永樂市場三大命理師之一，後代子孫仍持續以「林五湖」經營命相館。</a:t>
            </a:r>
          </a:p>
          <a:p>
            <a:pPr marL="0" indent="0">
              <a:buNone/>
            </a:pPr>
            <a:r>
              <a:rPr lang="en-US" altLang="zh-TW" dirty="0">
                <a:solidFill>
                  <a:srgbClr val="002060"/>
                </a:solidFill>
                <a:latin typeface="標楷體" panose="03000509000000000000" pitchFamily="65" charset="-120"/>
                <a:ea typeface="標楷體" panose="03000509000000000000" pitchFamily="65" charset="-120"/>
              </a:rPr>
              <a:t>1.</a:t>
            </a:r>
            <a:r>
              <a:rPr lang="zh-TW" altLang="en-US" dirty="0">
                <a:solidFill>
                  <a:srgbClr val="002060"/>
                </a:solidFill>
                <a:latin typeface="標楷體" panose="03000509000000000000" pitchFamily="65" charset="-120"/>
                <a:ea typeface="標楷體" panose="03000509000000000000" pitchFamily="65" charset="-120"/>
              </a:rPr>
              <a:t>林藍田 </a:t>
            </a:r>
            <a:r>
              <a:rPr lang="en-US" altLang="zh-TW" dirty="0">
                <a:solidFill>
                  <a:srgbClr val="002060"/>
                </a:solidFill>
                <a:latin typeface="標楷體" panose="03000509000000000000" pitchFamily="65" charset="-120"/>
                <a:ea typeface="標楷體" panose="03000509000000000000" pitchFamily="65" charset="-120"/>
              </a:rPr>
              <a:t>2.</a:t>
            </a:r>
            <a:r>
              <a:rPr lang="zh-TW" altLang="en-US" dirty="0">
                <a:solidFill>
                  <a:srgbClr val="002060"/>
                </a:solidFill>
                <a:latin typeface="標楷體" panose="03000509000000000000" pitchFamily="65" charset="-120"/>
                <a:ea typeface="標楷體" panose="03000509000000000000" pitchFamily="65" charset="-120"/>
              </a:rPr>
              <a:t>林三江 </a:t>
            </a:r>
            <a:r>
              <a:rPr lang="en-US" altLang="zh-TW" dirty="0">
                <a:solidFill>
                  <a:srgbClr val="002060"/>
                </a:solidFill>
                <a:latin typeface="標楷體" panose="03000509000000000000" pitchFamily="65" charset="-120"/>
                <a:ea typeface="標楷體" panose="03000509000000000000" pitchFamily="65" charset="-120"/>
              </a:rPr>
              <a:t>3.</a:t>
            </a:r>
            <a:r>
              <a:rPr lang="zh-TW" altLang="en-US" dirty="0">
                <a:solidFill>
                  <a:srgbClr val="002060"/>
                </a:solidFill>
                <a:latin typeface="標楷體" panose="03000509000000000000" pitchFamily="65" charset="-120"/>
                <a:ea typeface="標楷體" panose="03000509000000000000" pitchFamily="65" charset="-120"/>
              </a:rPr>
              <a:t>林再生 </a:t>
            </a:r>
            <a:endParaRPr lang="en-US" altLang="zh-TW" dirty="0">
              <a:solidFill>
                <a:srgbClr val="002060"/>
              </a:solidFill>
              <a:latin typeface="標楷體" panose="03000509000000000000" pitchFamily="65" charset="-120"/>
              <a:ea typeface="標楷體" panose="03000509000000000000" pitchFamily="65" charset="-120"/>
            </a:endParaRPr>
          </a:p>
          <a:p>
            <a:pPr marL="0" indent="0">
              <a:buNone/>
            </a:pPr>
            <a:r>
              <a:rPr lang="en-US" altLang="zh-TW" dirty="0">
                <a:solidFill>
                  <a:srgbClr val="002060"/>
                </a:solidFill>
                <a:latin typeface="標楷體" panose="03000509000000000000" pitchFamily="65" charset="-120"/>
                <a:ea typeface="標楷體" panose="03000509000000000000" pitchFamily="65" charset="-120"/>
              </a:rPr>
              <a:t>4.</a:t>
            </a:r>
            <a:r>
              <a:rPr lang="zh-TW" altLang="en-US" dirty="0">
                <a:solidFill>
                  <a:srgbClr val="002060"/>
                </a:solidFill>
                <a:latin typeface="標楷體" panose="03000509000000000000" pitchFamily="65" charset="-120"/>
                <a:ea typeface="標楷體" panose="03000509000000000000" pitchFamily="65" charset="-120"/>
              </a:rPr>
              <a:t>林金培 </a:t>
            </a:r>
            <a:r>
              <a:rPr lang="en-US" altLang="zh-TW" dirty="0">
                <a:solidFill>
                  <a:srgbClr val="002060"/>
                </a:solidFill>
                <a:latin typeface="標楷體" panose="03000509000000000000" pitchFamily="65" charset="-120"/>
                <a:ea typeface="標楷體" panose="03000509000000000000" pitchFamily="65" charset="-120"/>
              </a:rPr>
              <a:t>5.</a:t>
            </a:r>
            <a:r>
              <a:rPr lang="zh-TW" altLang="en-US" dirty="0">
                <a:solidFill>
                  <a:srgbClr val="002060"/>
                </a:solidFill>
                <a:latin typeface="標楷體" panose="03000509000000000000" pitchFamily="65" charset="-120"/>
                <a:ea typeface="標楷體" panose="03000509000000000000" pitchFamily="65" charset="-120"/>
              </a:rPr>
              <a:t>林潮銘（已故）</a:t>
            </a:r>
          </a:p>
          <a:p>
            <a:pPr marL="0" indent="0">
              <a:buNone/>
            </a:pPr>
            <a:endParaRPr lang="en-US" altLang="zh-TW" dirty="0">
              <a:solidFill>
                <a:srgbClr val="002060"/>
              </a:solidFill>
              <a:latin typeface="標楷體" panose="03000509000000000000" pitchFamily="65" charset="-120"/>
              <a:ea typeface="標楷體" panose="03000509000000000000" pitchFamily="65" charset="-120"/>
            </a:endParaRPr>
          </a:p>
          <a:p>
            <a:pPr marL="0" indent="0">
              <a:buNone/>
            </a:pPr>
            <a:r>
              <a:rPr lang="en-US" altLang="zh-TW" dirty="0">
                <a:solidFill>
                  <a:srgbClr val="002060"/>
                </a:solidFill>
                <a:latin typeface="標楷體" panose="03000509000000000000" pitchFamily="65" charset="-120"/>
                <a:ea typeface="標楷體" panose="03000509000000000000" pitchFamily="65" charset="-120"/>
              </a:rPr>
              <a:t>6.</a:t>
            </a:r>
            <a:r>
              <a:rPr lang="zh-TW" altLang="en-US" dirty="0">
                <a:solidFill>
                  <a:srgbClr val="002060"/>
                </a:solidFill>
                <a:latin typeface="標楷體" panose="03000509000000000000" pitchFamily="65" charset="-120"/>
                <a:ea typeface="標楷體" panose="03000509000000000000" pitchFamily="65" charset="-120"/>
              </a:rPr>
              <a:t>林宗祐 </a:t>
            </a:r>
            <a:r>
              <a:rPr lang="en-US" altLang="zh-TW" dirty="0">
                <a:solidFill>
                  <a:srgbClr val="002060"/>
                </a:solidFill>
                <a:latin typeface="標楷體" panose="03000509000000000000" pitchFamily="65" charset="-120"/>
                <a:ea typeface="標楷體" panose="03000509000000000000" pitchFamily="65" charset="-120"/>
              </a:rPr>
              <a:t>7.</a:t>
            </a:r>
            <a:r>
              <a:rPr lang="zh-TW" altLang="en-US" dirty="0">
                <a:solidFill>
                  <a:srgbClr val="002060"/>
                </a:solidFill>
                <a:latin typeface="標楷體" panose="03000509000000000000" pitchFamily="65" charset="-120"/>
                <a:ea typeface="標楷體" panose="03000509000000000000" pitchFamily="65" charset="-120"/>
              </a:rPr>
              <a:t>林彥成（現在的傳人，在世）</a:t>
            </a:r>
          </a:p>
        </p:txBody>
      </p:sp>
      <p:pic>
        <p:nvPicPr>
          <p:cNvPr id="2" name="圖片 1">
            <a:extLst>
              <a:ext uri="{FF2B5EF4-FFF2-40B4-BE49-F238E27FC236}">
                <a16:creationId xmlns:a16="http://schemas.microsoft.com/office/drawing/2014/main" id="{9C63F783-6597-4E19-B092-EE6FFE83A97F}"/>
              </a:ext>
            </a:extLst>
          </p:cNvPr>
          <p:cNvPicPr>
            <a:picLocks noChangeAspect="1"/>
          </p:cNvPicPr>
          <p:nvPr/>
        </p:nvPicPr>
        <p:blipFill>
          <a:blip r:embed="rId2"/>
          <a:stretch>
            <a:fillRect/>
          </a:stretch>
        </p:blipFill>
        <p:spPr>
          <a:xfrm>
            <a:off x="9613783" y="337158"/>
            <a:ext cx="1955217" cy="2937944"/>
          </a:xfrm>
          <a:prstGeom prst="rect">
            <a:avLst/>
          </a:prstGeom>
        </p:spPr>
      </p:pic>
    </p:spTree>
    <p:extLst>
      <p:ext uri="{BB962C8B-B14F-4D97-AF65-F5344CB8AC3E}">
        <p14:creationId xmlns:p14="http://schemas.microsoft.com/office/powerpoint/2010/main" val="561651639"/>
      </p:ext>
    </p:extLst>
  </p:cSld>
  <p:clrMapOvr>
    <a:masterClrMapping/>
  </p:clrMapOvr>
  <p:transition spd="slow">
    <p:comb/>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1120000" y="365125"/>
            <a:ext cx="10233800" cy="1325563"/>
          </a:xfrm>
        </p:spPr>
        <p:txBody>
          <a:bodyPr>
            <a:normAutofit/>
          </a:bodyPr>
          <a:lstStyle/>
          <a:p>
            <a:r>
              <a:rPr lang="en-US" altLang="zh-TW" sz="4000" dirty="0">
                <a:solidFill>
                  <a:srgbClr val="002060"/>
                </a:solidFill>
                <a:latin typeface="標楷體" panose="03000509000000000000" pitchFamily="65" charset="-120"/>
                <a:ea typeface="標楷體" panose="03000509000000000000" pitchFamily="65" charset="-120"/>
              </a:rPr>
              <a:t>11.105</a:t>
            </a:r>
            <a:r>
              <a:rPr lang="zh-TW" altLang="en-US" sz="4000" dirty="0">
                <a:solidFill>
                  <a:srgbClr val="002060"/>
                </a:solidFill>
                <a:latin typeface="標楷體" panose="03000509000000000000" pitchFamily="65" charset="-120"/>
                <a:ea typeface="標楷體" panose="03000509000000000000" pitchFamily="65" charset="-120"/>
              </a:rPr>
              <a:t>號林右藻故居</a:t>
            </a:r>
            <a:r>
              <a:rPr lang="en-US" altLang="zh-TW" sz="4000" dirty="0">
                <a:solidFill>
                  <a:srgbClr val="002060"/>
                </a:solidFill>
                <a:latin typeface="標楷體" panose="03000509000000000000" pitchFamily="65" charset="-120"/>
                <a:ea typeface="標楷體" panose="03000509000000000000" pitchFamily="65" charset="-120"/>
              </a:rPr>
              <a:t>(</a:t>
            </a:r>
            <a:r>
              <a:rPr lang="zh-TW" altLang="en-US" sz="4000" dirty="0">
                <a:solidFill>
                  <a:srgbClr val="002060"/>
                </a:solidFill>
                <a:latin typeface="標楷體" panose="03000509000000000000" pitchFamily="65" charset="-120"/>
                <a:ea typeface="標楷體" panose="03000509000000000000" pitchFamily="65" charset="-120"/>
              </a:rPr>
              <a:t>林復振商行</a:t>
            </a:r>
            <a:r>
              <a:rPr lang="en-US" altLang="zh-TW" sz="4000" dirty="0">
                <a:solidFill>
                  <a:srgbClr val="002060"/>
                </a:solidFill>
                <a:latin typeface="標楷體" panose="03000509000000000000" pitchFamily="65" charset="-120"/>
                <a:ea typeface="標楷體" panose="03000509000000000000" pitchFamily="65" charset="-120"/>
              </a:rPr>
              <a:t>)</a:t>
            </a:r>
            <a:endParaRPr lang="zh-TW" altLang="en-US" sz="4000" dirty="0">
              <a:solidFill>
                <a:srgbClr val="002060"/>
              </a:solidFill>
              <a:latin typeface="標楷體" panose="03000509000000000000" pitchFamily="65" charset="-120"/>
              <a:ea typeface="標楷體" panose="03000509000000000000" pitchFamily="65" charset="-120"/>
            </a:endParaRPr>
          </a:p>
        </p:txBody>
      </p:sp>
      <p:sp>
        <p:nvSpPr>
          <p:cNvPr id="5" name="內容版面配置區 4"/>
          <p:cNvSpPr>
            <a:spLocks noGrp="1"/>
          </p:cNvSpPr>
          <p:nvPr>
            <p:ph idx="1"/>
          </p:nvPr>
        </p:nvSpPr>
        <p:spPr/>
        <p:txBody>
          <a:bodyPr/>
          <a:lstStyle/>
          <a:p>
            <a:pPr marL="0" indent="0">
              <a:buNone/>
            </a:pPr>
            <a:r>
              <a:rPr lang="zh-TW" altLang="en-US" dirty="0">
                <a:solidFill>
                  <a:srgbClr val="002060"/>
                </a:solidFill>
                <a:latin typeface="標楷體" panose="03000509000000000000" pitchFamily="65" charset="-120"/>
                <a:ea typeface="標楷體" panose="03000509000000000000" pitchFamily="65" charset="-120"/>
              </a:rPr>
              <a:t>迪化街林復振商行為「大稻埕開基人物」林右藻及其家族所創設。林右藻家族為福建泉州同安籍移民，約於道光年間渡臺，在艋舺地區經商。</a:t>
            </a:r>
            <a:r>
              <a:rPr lang="en-US" altLang="zh-TW" dirty="0">
                <a:solidFill>
                  <a:srgbClr val="002060"/>
                </a:solidFill>
                <a:latin typeface="標楷體" panose="03000509000000000000" pitchFamily="65" charset="-120"/>
                <a:ea typeface="標楷體" panose="03000509000000000000" pitchFamily="65" charset="-120"/>
              </a:rPr>
              <a:t>1853</a:t>
            </a:r>
            <a:r>
              <a:rPr lang="zh-TW" altLang="en-US" dirty="0">
                <a:solidFill>
                  <a:srgbClr val="002060"/>
                </a:solidFill>
                <a:latin typeface="標楷體" panose="03000509000000000000" pitchFamily="65" charset="-120"/>
                <a:ea typeface="標楷體" panose="03000509000000000000" pitchFamily="65" charset="-120"/>
              </a:rPr>
              <a:t>年艋舺爆發泉州三邑郊商與同安籍郊商之間的械鬥「頂下郊拚」，下郊同安人落敗，領袖林右藻率眾輾轉移居仍為荒埔村落的大稻埕，其家族並於此開設「復振」、「復源」、「復興」三間商號。林右藻曾親往香港、福建、廈門等地招商貿易，在大稻埕組織廈郊「金同順」，其後更進一步聯合艋舺泉郊「金晉順」、北郊「金萬利」等共同經商，並擔任三郊總長。日治時期，林右藻家族所經營的商號已交由子侄輩打理，由於部分子孫轉業或遷居他處，僅存侄孫輩所經營的「林復振商行」延續至今</a:t>
            </a:r>
          </a:p>
        </p:txBody>
      </p:sp>
    </p:spTree>
    <p:extLst>
      <p:ext uri="{BB962C8B-B14F-4D97-AF65-F5344CB8AC3E}">
        <p14:creationId xmlns:p14="http://schemas.microsoft.com/office/powerpoint/2010/main" val="23393251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1120000" y="365125"/>
            <a:ext cx="10233800" cy="1325563"/>
          </a:xfrm>
        </p:spPr>
        <p:txBody>
          <a:bodyPr>
            <a:normAutofit/>
          </a:bodyPr>
          <a:lstStyle/>
          <a:p>
            <a:r>
              <a:rPr lang="zh-TW" altLang="en-US" sz="4000" dirty="0">
                <a:solidFill>
                  <a:srgbClr val="002060"/>
                </a:solidFill>
                <a:latin typeface="標楷體" panose="03000509000000000000" pitchFamily="65" charset="-120"/>
                <a:ea typeface="標楷體" panose="03000509000000000000" pitchFamily="65" charset="-120"/>
              </a:rPr>
              <a:t>林右藻：</a:t>
            </a:r>
          </a:p>
        </p:txBody>
      </p:sp>
      <p:sp>
        <p:nvSpPr>
          <p:cNvPr id="5" name="內容版面配置區 4"/>
          <p:cNvSpPr>
            <a:spLocks noGrp="1"/>
          </p:cNvSpPr>
          <p:nvPr>
            <p:ph idx="1"/>
          </p:nvPr>
        </p:nvSpPr>
        <p:spPr>
          <a:xfrm>
            <a:off x="1120000" y="1825625"/>
            <a:ext cx="7596161" cy="4351338"/>
          </a:xfrm>
        </p:spPr>
        <p:txBody>
          <a:bodyPr/>
          <a:lstStyle/>
          <a:p>
            <a:pPr marL="0" indent="0">
              <a:buNone/>
            </a:pPr>
            <a:r>
              <a:rPr lang="zh-TW" altLang="en-US" dirty="0">
                <a:solidFill>
                  <a:srgbClr val="002060"/>
                </a:solidFill>
                <a:latin typeface="標楷體" panose="03000509000000000000" pitchFamily="65" charset="-120"/>
                <a:ea typeface="標楷體" panose="03000509000000000000" pitchFamily="65" charset="-120"/>
              </a:rPr>
              <a:t>林右藻，一作佑藻，綽號連環仔，尊稱連環頭仔、連環大仔，清代臺灣臺北士紳，祖籍福建省泉州府同安縣，生卒年不詳。曾參與</a:t>
            </a:r>
            <a:r>
              <a:rPr lang="en-US" altLang="zh-TW" dirty="0">
                <a:solidFill>
                  <a:srgbClr val="002060"/>
                </a:solidFill>
                <a:latin typeface="標楷體" panose="03000509000000000000" pitchFamily="65" charset="-120"/>
                <a:ea typeface="標楷體" panose="03000509000000000000" pitchFamily="65" charset="-120"/>
              </a:rPr>
              <a:t>1853</a:t>
            </a:r>
            <a:r>
              <a:rPr lang="zh-TW" altLang="en-US" dirty="0">
                <a:solidFill>
                  <a:srgbClr val="002060"/>
                </a:solidFill>
                <a:latin typeface="標楷體" panose="03000509000000000000" pitchFamily="65" charset="-120"/>
                <a:ea typeface="標楷體" panose="03000509000000000000" pitchFamily="65" charset="-120"/>
              </a:rPr>
              <a:t>年艋舺頂下郊拚事件，頂郊燒毀安溪人的艋舺祖師廟，攻擊同安人的大本營八甲莊，發起奇襲，右藻率同安人退至大稻埕。</a:t>
            </a:r>
          </a:p>
        </p:txBody>
      </p:sp>
      <p:pic>
        <p:nvPicPr>
          <p:cNvPr id="3" name="圖片 2">
            <a:extLst>
              <a:ext uri="{FF2B5EF4-FFF2-40B4-BE49-F238E27FC236}">
                <a16:creationId xmlns:a16="http://schemas.microsoft.com/office/drawing/2014/main" id="{F03D9618-1EB4-4FF4-9D32-903D1F8946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50385" y="1825625"/>
            <a:ext cx="2310468" cy="2914744"/>
          </a:xfrm>
          <a:prstGeom prst="rect">
            <a:avLst/>
          </a:prstGeom>
        </p:spPr>
      </p:pic>
    </p:spTree>
    <p:extLst>
      <p:ext uri="{BB962C8B-B14F-4D97-AF65-F5344CB8AC3E}">
        <p14:creationId xmlns:p14="http://schemas.microsoft.com/office/powerpoint/2010/main" val="1875595941"/>
      </p:ext>
    </p:extLst>
  </p:cSld>
  <p:clrMapOvr>
    <a:masterClrMapping/>
  </p:clrMapOvr>
  <p:transition spd="slow">
    <p:comb/>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7B450A0-CF2D-431E-A405-57485B0E3281}"/>
              </a:ext>
            </a:extLst>
          </p:cNvPr>
          <p:cNvSpPr>
            <a:spLocks noGrp="1"/>
          </p:cNvSpPr>
          <p:nvPr>
            <p:ph type="title"/>
          </p:nvPr>
        </p:nvSpPr>
        <p:spPr/>
        <p:txBody>
          <a:bodyPr/>
          <a:lstStyle/>
          <a:p>
            <a:endParaRPr lang="zh-TW" altLang="en-US"/>
          </a:p>
        </p:txBody>
      </p:sp>
      <p:pic>
        <p:nvPicPr>
          <p:cNvPr id="4" name="內容版面配置區 3">
            <a:extLst>
              <a:ext uri="{FF2B5EF4-FFF2-40B4-BE49-F238E27FC236}">
                <a16:creationId xmlns:a16="http://schemas.microsoft.com/office/drawing/2014/main" id="{5E7693A7-45EC-45DC-BF83-EFDCF1A7F278}"/>
              </a:ext>
            </a:extLst>
          </p:cNvPr>
          <p:cNvPicPr>
            <a:picLocks noGrp="1" noChangeAspect="1"/>
          </p:cNvPicPr>
          <p:nvPr>
            <p:ph idx="1"/>
          </p:nvPr>
        </p:nvPicPr>
        <p:blipFill>
          <a:blip r:embed="rId2"/>
          <a:stretch>
            <a:fillRect/>
          </a:stretch>
        </p:blipFill>
        <p:spPr>
          <a:xfrm>
            <a:off x="1593908" y="424086"/>
            <a:ext cx="8271545" cy="6372307"/>
          </a:xfrm>
          <a:prstGeom prst="rect">
            <a:avLst/>
          </a:prstGeom>
        </p:spPr>
      </p:pic>
    </p:spTree>
    <p:extLst>
      <p:ext uri="{BB962C8B-B14F-4D97-AF65-F5344CB8AC3E}">
        <p14:creationId xmlns:p14="http://schemas.microsoft.com/office/powerpoint/2010/main" val="29989025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1120000" y="365125"/>
            <a:ext cx="10233800" cy="1325563"/>
          </a:xfrm>
        </p:spPr>
        <p:txBody>
          <a:bodyPr>
            <a:normAutofit/>
          </a:bodyPr>
          <a:lstStyle/>
          <a:p>
            <a:r>
              <a:rPr lang="zh-TW" altLang="en-US" sz="4000" dirty="0">
                <a:solidFill>
                  <a:srgbClr val="002060"/>
                </a:solidFill>
                <a:latin typeface="標楷體" panose="03000509000000000000" pitchFamily="65" charset="-120"/>
                <a:ea typeface="標楷體" panose="03000509000000000000" pitchFamily="65" charset="-120"/>
              </a:rPr>
              <a:t>大稻埕所有景點</a:t>
            </a:r>
          </a:p>
        </p:txBody>
      </p:sp>
      <p:sp>
        <p:nvSpPr>
          <p:cNvPr id="5" name="內容版面配置區 4"/>
          <p:cNvSpPr>
            <a:spLocks noGrp="1"/>
          </p:cNvSpPr>
          <p:nvPr>
            <p:ph idx="1"/>
          </p:nvPr>
        </p:nvSpPr>
        <p:spPr>
          <a:xfrm>
            <a:off x="1120000" y="1353312"/>
            <a:ext cx="10233800" cy="4946904"/>
          </a:xfrm>
        </p:spPr>
        <p:txBody>
          <a:bodyPr numCol="2">
            <a:normAutofit/>
          </a:bodyPr>
          <a:lstStyle/>
          <a:p>
            <a:pPr marL="0" indent="0">
              <a:buNone/>
            </a:pPr>
            <a:r>
              <a:rPr lang="en-US" altLang="zh-TW" dirty="0">
                <a:solidFill>
                  <a:srgbClr val="002060"/>
                </a:solidFill>
                <a:latin typeface="標楷體" panose="03000509000000000000" pitchFamily="65" charset="-120"/>
                <a:ea typeface="標楷體" panose="03000509000000000000" pitchFamily="65" charset="-120"/>
              </a:rPr>
              <a:t>1.</a:t>
            </a:r>
            <a:r>
              <a:rPr lang="zh-TW" altLang="en-US" dirty="0">
                <a:solidFill>
                  <a:srgbClr val="002060"/>
                </a:solidFill>
                <a:latin typeface="標楷體" panose="03000509000000000000" pitchFamily="65" charset="-120"/>
                <a:ea typeface="標楷體" panose="03000509000000000000" pitchFamily="65" charset="-120"/>
              </a:rPr>
              <a:t>霞海城隍廟</a:t>
            </a:r>
            <a:endParaRPr lang="en-US" altLang="zh-TW" dirty="0">
              <a:solidFill>
                <a:srgbClr val="002060"/>
              </a:solidFill>
              <a:latin typeface="標楷體" panose="03000509000000000000" pitchFamily="65" charset="-120"/>
              <a:ea typeface="標楷體" panose="03000509000000000000" pitchFamily="65" charset="-120"/>
            </a:endParaRPr>
          </a:p>
          <a:p>
            <a:pPr marL="0" indent="0">
              <a:buNone/>
            </a:pPr>
            <a:r>
              <a:rPr lang="en-US" altLang="zh-TW" dirty="0">
                <a:solidFill>
                  <a:srgbClr val="002060"/>
                </a:solidFill>
                <a:latin typeface="標楷體" panose="03000509000000000000" pitchFamily="65" charset="-120"/>
                <a:ea typeface="標楷體" panose="03000509000000000000" pitchFamily="65" charset="-120"/>
              </a:rPr>
              <a:t>2.</a:t>
            </a:r>
            <a:r>
              <a:rPr lang="zh-TW" altLang="en-US" dirty="0">
                <a:solidFill>
                  <a:srgbClr val="002060"/>
                </a:solidFill>
                <a:latin typeface="標楷體" panose="03000509000000000000" pitchFamily="65" charset="-120"/>
                <a:ea typeface="標楷體" panose="03000509000000000000" pitchFamily="65" charset="-120"/>
              </a:rPr>
              <a:t>屈臣氏</a:t>
            </a:r>
            <a:endParaRPr lang="en-US" altLang="zh-TW" dirty="0">
              <a:solidFill>
                <a:srgbClr val="002060"/>
              </a:solidFill>
              <a:latin typeface="標楷體" panose="03000509000000000000" pitchFamily="65" charset="-120"/>
              <a:ea typeface="標楷體" panose="03000509000000000000" pitchFamily="65" charset="-120"/>
            </a:endParaRPr>
          </a:p>
          <a:p>
            <a:pPr marL="0" indent="0">
              <a:buNone/>
            </a:pPr>
            <a:r>
              <a:rPr lang="en-US" altLang="zh-TW" dirty="0">
                <a:solidFill>
                  <a:srgbClr val="002060"/>
                </a:solidFill>
                <a:latin typeface="標楷體" panose="03000509000000000000" pitchFamily="65" charset="-120"/>
                <a:ea typeface="標楷體" panose="03000509000000000000" pitchFamily="65" charset="-120"/>
              </a:rPr>
              <a:t>3.</a:t>
            </a:r>
            <a:r>
              <a:rPr lang="zh-TW" altLang="en-US" dirty="0">
                <a:solidFill>
                  <a:srgbClr val="002060"/>
                </a:solidFill>
                <a:latin typeface="標楷體" panose="03000509000000000000" pitchFamily="65" charset="-120"/>
                <a:ea typeface="標楷體" panose="03000509000000000000" pitchFamily="65" charset="-120"/>
              </a:rPr>
              <a:t>永樂市場</a:t>
            </a:r>
            <a:endParaRPr lang="en-US" altLang="zh-TW" dirty="0">
              <a:solidFill>
                <a:srgbClr val="002060"/>
              </a:solidFill>
              <a:latin typeface="標楷體" panose="03000509000000000000" pitchFamily="65" charset="-120"/>
              <a:ea typeface="標楷體" panose="03000509000000000000" pitchFamily="65" charset="-120"/>
            </a:endParaRPr>
          </a:p>
          <a:p>
            <a:pPr marL="0" indent="0">
              <a:buNone/>
            </a:pPr>
            <a:r>
              <a:rPr lang="en-US" altLang="zh-TW" dirty="0">
                <a:solidFill>
                  <a:srgbClr val="002060"/>
                </a:solidFill>
                <a:latin typeface="標楷體" panose="03000509000000000000" pitchFamily="65" charset="-120"/>
                <a:ea typeface="標楷體" panose="03000509000000000000" pitchFamily="65" charset="-120"/>
              </a:rPr>
              <a:t>4.</a:t>
            </a:r>
            <a:r>
              <a:rPr lang="zh-TW" altLang="en-US" dirty="0">
                <a:solidFill>
                  <a:srgbClr val="002060"/>
                </a:solidFill>
                <a:latin typeface="標楷體" panose="03000509000000000000" pitchFamily="65" charset="-120"/>
                <a:ea typeface="標楷體" panose="03000509000000000000" pitchFamily="65" charset="-120"/>
              </a:rPr>
              <a:t>李臨秋故居</a:t>
            </a:r>
            <a:endParaRPr lang="en-US" altLang="zh-TW" dirty="0">
              <a:solidFill>
                <a:srgbClr val="002060"/>
              </a:solidFill>
              <a:latin typeface="標楷體" panose="03000509000000000000" pitchFamily="65" charset="-120"/>
              <a:ea typeface="標楷體" panose="03000509000000000000" pitchFamily="65" charset="-120"/>
            </a:endParaRPr>
          </a:p>
          <a:p>
            <a:pPr marL="0" indent="0">
              <a:buNone/>
            </a:pPr>
            <a:r>
              <a:rPr lang="en-US" altLang="zh-TW" dirty="0">
                <a:solidFill>
                  <a:srgbClr val="002060"/>
                </a:solidFill>
                <a:latin typeface="標楷體" panose="03000509000000000000" pitchFamily="65" charset="-120"/>
                <a:ea typeface="標楷體" panose="03000509000000000000" pitchFamily="65" charset="-120"/>
              </a:rPr>
              <a:t>5.</a:t>
            </a:r>
            <a:r>
              <a:rPr lang="zh-TW" altLang="en-US" dirty="0">
                <a:solidFill>
                  <a:srgbClr val="002060"/>
                </a:solidFill>
                <a:latin typeface="標楷體" panose="03000509000000000000" pitchFamily="65" charset="-120"/>
                <a:ea typeface="標楷體" panose="03000509000000000000" pitchFamily="65" charset="-120"/>
              </a:rPr>
              <a:t>莊協發商店（千秋街店屋）</a:t>
            </a:r>
            <a:endParaRPr lang="en-US" altLang="zh-TW" dirty="0">
              <a:solidFill>
                <a:srgbClr val="002060"/>
              </a:solidFill>
              <a:latin typeface="標楷體" panose="03000509000000000000" pitchFamily="65" charset="-120"/>
              <a:ea typeface="標楷體" panose="03000509000000000000" pitchFamily="65" charset="-120"/>
            </a:endParaRPr>
          </a:p>
          <a:p>
            <a:pPr marL="0" indent="0">
              <a:buNone/>
            </a:pPr>
            <a:r>
              <a:rPr lang="en-US" altLang="zh-TW" dirty="0">
                <a:solidFill>
                  <a:srgbClr val="002060"/>
                </a:solidFill>
                <a:latin typeface="標楷體" panose="03000509000000000000" pitchFamily="65" charset="-120"/>
                <a:ea typeface="標楷體" panose="03000509000000000000" pitchFamily="65" charset="-120"/>
              </a:rPr>
              <a:t>6.</a:t>
            </a:r>
            <a:r>
              <a:rPr lang="zh-TW" altLang="en-US" dirty="0">
                <a:solidFill>
                  <a:srgbClr val="002060"/>
                </a:solidFill>
                <a:latin typeface="標楷體" panose="03000509000000000000" pitchFamily="65" charset="-120"/>
                <a:ea typeface="標楷體" panose="03000509000000000000" pitchFamily="65" charset="-120"/>
              </a:rPr>
              <a:t>李春生紀念教堂</a:t>
            </a:r>
            <a:endParaRPr lang="en-US" altLang="zh-TW" dirty="0">
              <a:solidFill>
                <a:srgbClr val="002060"/>
              </a:solidFill>
              <a:latin typeface="標楷體" panose="03000509000000000000" pitchFamily="65" charset="-120"/>
              <a:ea typeface="標楷體" panose="03000509000000000000" pitchFamily="65" charset="-120"/>
            </a:endParaRPr>
          </a:p>
          <a:p>
            <a:pPr marL="0" indent="0">
              <a:buNone/>
            </a:pPr>
            <a:r>
              <a:rPr lang="en-US" altLang="zh-TW" dirty="0">
                <a:solidFill>
                  <a:srgbClr val="002060"/>
                </a:solidFill>
                <a:latin typeface="標楷體" panose="03000509000000000000" pitchFamily="65" charset="-120"/>
                <a:ea typeface="標楷體" panose="03000509000000000000" pitchFamily="65" charset="-120"/>
              </a:rPr>
              <a:t>7.</a:t>
            </a:r>
            <a:r>
              <a:rPr lang="zh-TW" altLang="en-US" dirty="0">
                <a:solidFill>
                  <a:srgbClr val="002060"/>
                </a:solidFill>
                <a:latin typeface="標楷體" panose="03000509000000000000" pitchFamily="65" charset="-120"/>
                <a:ea typeface="標楷體" panose="03000509000000000000" pitchFamily="65" charset="-120"/>
              </a:rPr>
              <a:t>陳天來故居（錦記茶行）</a:t>
            </a:r>
            <a:endParaRPr lang="en-US" altLang="zh-TW" dirty="0">
              <a:solidFill>
                <a:srgbClr val="002060"/>
              </a:solidFill>
              <a:latin typeface="標楷體" panose="03000509000000000000" pitchFamily="65" charset="-120"/>
              <a:ea typeface="標楷體" panose="03000509000000000000" pitchFamily="65" charset="-120"/>
            </a:endParaRPr>
          </a:p>
          <a:p>
            <a:pPr marL="0" indent="0">
              <a:buNone/>
            </a:pPr>
            <a:r>
              <a:rPr lang="en-US" altLang="zh-TW" dirty="0">
                <a:solidFill>
                  <a:srgbClr val="002060"/>
                </a:solidFill>
                <a:latin typeface="標楷體" panose="03000509000000000000" pitchFamily="65" charset="-120"/>
                <a:ea typeface="標楷體" panose="03000509000000000000" pitchFamily="65" charset="-120"/>
              </a:rPr>
              <a:t>8.</a:t>
            </a:r>
            <a:r>
              <a:rPr lang="zh-TW" altLang="en-US" dirty="0">
                <a:solidFill>
                  <a:srgbClr val="002060"/>
                </a:solidFill>
                <a:latin typeface="標楷體" panose="03000509000000000000" pitchFamily="65" charset="-120"/>
                <a:ea typeface="標楷體" panose="03000509000000000000" pitchFamily="65" charset="-120"/>
              </a:rPr>
              <a:t>大稻埕碼頭</a:t>
            </a:r>
            <a:endParaRPr lang="en-US" altLang="zh-TW" dirty="0">
              <a:solidFill>
                <a:srgbClr val="002060"/>
              </a:solidFill>
              <a:latin typeface="標楷體" panose="03000509000000000000" pitchFamily="65" charset="-120"/>
              <a:ea typeface="標楷體" panose="03000509000000000000" pitchFamily="65" charset="-120"/>
            </a:endParaRPr>
          </a:p>
          <a:p>
            <a:pPr marL="0" indent="0">
              <a:buNone/>
            </a:pPr>
            <a:r>
              <a:rPr lang="en-US" altLang="zh-TW" dirty="0">
                <a:solidFill>
                  <a:srgbClr val="002060"/>
                </a:solidFill>
                <a:latin typeface="標楷體" panose="03000509000000000000" pitchFamily="65" charset="-120"/>
                <a:ea typeface="標楷體" panose="03000509000000000000" pitchFamily="65" charset="-120"/>
              </a:rPr>
              <a:t>9.</a:t>
            </a:r>
            <a:r>
              <a:rPr lang="zh-TW" altLang="en-US" dirty="0">
                <a:solidFill>
                  <a:srgbClr val="002060"/>
                </a:solidFill>
                <a:latin typeface="標楷體" panose="03000509000000000000" pitchFamily="65" charset="-120"/>
                <a:ea typeface="標楷體" panose="03000509000000000000" pitchFamily="65" charset="-120"/>
              </a:rPr>
              <a:t>鹽館（大稻埕辜宅）</a:t>
            </a:r>
            <a:endParaRPr lang="en-US" altLang="zh-TW" dirty="0">
              <a:solidFill>
                <a:srgbClr val="002060"/>
              </a:solidFill>
              <a:latin typeface="標楷體" panose="03000509000000000000" pitchFamily="65" charset="-120"/>
              <a:ea typeface="標楷體" panose="03000509000000000000" pitchFamily="65" charset="-120"/>
            </a:endParaRPr>
          </a:p>
          <a:p>
            <a:pPr marL="0" indent="0">
              <a:buNone/>
            </a:pPr>
            <a:r>
              <a:rPr lang="en-US" altLang="zh-TW" dirty="0">
                <a:solidFill>
                  <a:srgbClr val="002060"/>
                </a:solidFill>
                <a:latin typeface="標楷體" panose="03000509000000000000" pitchFamily="65" charset="-120"/>
                <a:ea typeface="標楷體" panose="03000509000000000000" pitchFamily="65" charset="-120"/>
              </a:rPr>
              <a:t>10.</a:t>
            </a:r>
            <a:r>
              <a:rPr lang="zh-TW" altLang="en-US" dirty="0">
                <a:solidFill>
                  <a:srgbClr val="002060"/>
                </a:solidFill>
                <a:latin typeface="標楷體" panose="03000509000000000000" pitchFamily="65" charset="-120"/>
                <a:ea typeface="標楷體" panose="03000509000000000000" pitchFamily="65" charset="-120"/>
              </a:rPr>
              <a:t>迪化街</a:t>
            </a:r>
            <a:endParaRPr lang="en-US" altLang="zh-TW" dirty="0">
              <a:solidFill>
                <a:srgbClr val="002060"/>
              </a:solidFill>
              <a:latin typeface="標楷體" panose="03000509000000000000" pitchFamily="65" charset="-120"/>
              <a:ea typeface="標楷體" panose="03000509000000000000" pitchFamily="65" charset="-120"/>
            </a:endParaRPr>
          </a:p>
          <a:p>
            <a:pPr marL="0" indent="0">
              <a:buNone/>
            </a:pPr>
            <a:r>
              <a:rPr lang="zh-TW" altLang="en-US" dirty="0">
                <a:solidFill>
                  <a:srgbClr val="002060"/>
                </a:solidFill>
                <a:latin typeface="標楷體" panose="03000509000000000000" pitchFamily="65" charset="-120"/>
                <a:ea typeface="標楷體" panose="03000509000000000000" pitchFamily="65" charset="-120"/>
              </a:rPr>
              <a:t>（一段</a:t>
            </a:r>
            <a:r>
              <a:rPr lang="en-US" altLang="zh-TW" dirty="0">
                <a:solidFill>
                  <a:srgbClr val="002060"/>
                </a:solidFill>
                <a:latin typeface="標楷體" panose="03000509000000000000" pitchFamily="65" charset="-120"/>
                <a:ea typeface="標楷體" panose="03000509000000000000" pitchFamily="65" charset="-120"/>
              </a:rPr>
              <a:t>154 </a:t>
            </a:r>
            <a:r>
              <a:rPr lang="zh-TW" altLang="en-US" dirty="0">
                <a:solidFill>
                  <a:srgbClr val="002060"/>
                </a:solidFill>
                <a:latin typeface="標楷體" panose="03000509000000000000" pitchFamily="65" charset="-120"/>
                <a:ea typeface="標楷體" panose="03000509000000000000" pitchFamily="65" charset="-120"/>
              </a:rPr>
              <a:t>號林藍田故居</a:t>
            </a:r>
            <a:r>
              <a:rPr lang="en-US" altLang="zh-TW" dirty="0">
                <a:solidFill>
                  <a:srgbClr val="002060"/>
                </a:solidFill>
                <a:latin typeface="標楷體" panose="03000509000000000000" pitchFamily="65" charset="-120"/>
                <a:ea typeface="標楷體" panose="03000509000000000000" pitchFamily="65" charset="-120"/>
              </a:rPr>
              <a:t>(</a:t>
            </a:r>
            <a:r>
              <a:rPr lang="zh-TW" altLang="en-US" dirty="0">
                <a:solidFill>
                  <a:srgbClr val="002060"/>
                </a:solidFill>
                <a:latin typeface="標楷體" panose="03000509000000000000" pitchFamily="65" charset="-120"/>
                <a:ea typeface="標楷體" panose="03000509000000000000" pitchFamily="65" charset="-120"/>
              </a:rPr>
              <a:t>林五湖祖厝</a:t>
            </a:r>
            <a:r>
              <a:rPr lang="en-US" altLang="zh-TW" dirty="0">
                <a:solidFill>
                  <a:srgbClr val="002060"/>
                </a:solidFill>
                <a:latin typeface="標楷體" panose="03000509000000000000" pitchFamily="65" charset="-120"/>
                <a:ea typeface="標楷體" panose="03000509000000000000" pitchFamily="65" charset="-120"/>
              </a:rPr>
              <a:t>)</a:t>
            </a:r>
          </a:p>
          <a:p>
            <a:pPr marL="0" indent="0">
              <a:buNone/>
            </a:pPr>
            <a:r>
              <a:rPr lang="en-US" altLang="zh-TW" dirty="0">
                <a:solidFill>
                  <a:srgbClr val="002060"/>
                </a:solidFill>
                <a:latin typeface="標楷體" panose="03000509000000000000" pitchFamily="65" charset="-120"/>
                <a:ea typeface="標楷體" panose="03000509000000000000" pitchFamily="65" charset="-120"/>
              </a:rPr>
              <a:t>11.105</a:t>
            </a:r>
            <a:r>
              <a:rPr lang="zh-TW" altLang="en-US" dirty="0">
                <a:solidFill>
                  <a:srgbClr val="002060"/>
                </a:solidFill>
                <a:latin typeface="標楷體" panose="03000509000000000000" pitchFamily="65" charset="-120"/>
                <a:ea typeface="標楷體" panose="03000509000000000000" pitchFamily="65" charset="-120"/>
              </a:rPr>
              <a:t>號林右藻故居</a:t>
            </a:r>
            <a:r>
              <a:rPr lang="en-US" altLang="zh-TW" dirty="0">
                <a:solidFill>
                  <a:srgbClr val="002060"/>
                </a:solidFill>
                <a:latin typeface="標楷體" panose="03000509000000000000" pitchFamily="65" charset="-120"/>
                <a:ea typeface="標楷體" panose="03000509000000000000" pitchFamily="65" charset="-120"/>
              </a:rPr>
              <a:t>(</a:t>
            </a:r>
            <a:r>
              <a:rPr lang="zh-TW" altLang="en-US" dirty="0">
                <a:solidFill>
                  <a:srgbClr val="002060"/>
                </a:solidFill>
                <a:latin typeface="標楷體" panose="03000509000000000000" pitchFamily="65" charset="-120"/>
                <a:ea typeface="標楷體" panose="03000509000000000000" pitchFamily="65" charset="-120"/>
              </a:rPr>
              <a:t>林復振商行</a:t>
            </a:r>
            <a:r>
              <a:rPr lang="en-US" altLang="zh-TW" dirty="0">
                <a:solidFill>
                  <a:srgbClr val="002060"/>
                </a:solidFill>
                <a:latin typeface="標楷體" panose="03000509000000000000" pitchFamily="65" charset="-120"/>
                <a:ea typeface="標楷體" panose="03000509000000000000" pitchFamily="65" charset="-120"/>
              </a:rPr>
              <a:t>)</a:t>
            </a:r>
          </a:p>
          <a:p>
            <a:pPr marL="0" indent="0">
              <a:buNone/>
            </a:pPr>
            <a:r>
              <a:rPr lang="en-US" altLang="zh-TW" dirty="0">
                <a:solidFill>
                  <a:srgbClr val="002060"/>
                </a:solidFill>
                <a:latin typeface="標楷體" panose="03000509000000000000" pitchFamily="65" charset="-120"/>
                <a:ea typeface="標楷體" panose="03000509000000000000" pitchFamily="65" charset="-120"/>
              </a:rPr>
              <a:t>12.</a:t>
            </a:r>
            <a:r>
              <a:rPr lang="zh-TW" altLang="en-US" dirty="0">
                <a:solidFill>
                  <a:srgbClr val="002060"/>
                </a:solidFill>
                <a:latin typeface="標楷體" panose="03000509000000000000" pitchFamily="65" charset="-120"/>
                <a:ea typeface="標楷體" panose="03000509000000000000" pitchFamily="65" charset="-120"/>
              </a:rPr>
              <a:t>老字號台南土魠魚羹</a:t>
            </a:r>
            <a:endParaRPr lang="en-US" altLang="zh-TW" dirty="0">
              <a:solidFill>
                <a:srgbClr val="002060"/>
              </a:solidFill>
              <a:latin typeface="標楷體" panose="03000509000000000000" pitchFamily="65" charset="-120"/>
              <a:ea typeface="標楷體" panose="03000509000000000000" pitchFamily="65" charset="-120"/>
            </a:endParaRPr>
          </a:p>
          <a:p>
            <a:pPr marL="0" indent="0">
              <a:buNone/>
            </a:pPr>
            <a:r>
              <a:rPr lang="en-US" altLang="zh-TW" dirty="0">
                <a:solidFill>
                  <a:srgbClr val="002060"/>
                </a:solidFill>
                <a:latin typeface="標楷體" panose="03000509000000000000" pitchFamily="65" charset="-120"/>
                <a:ea typeface="標楷體" panose="03000509000000000000" pitchFamily="65" charset="-120"/>
              </a:rPr>
              <a:t>13.</a:t>
            </a:r>
            <a:r>
              <a:rPr lang="zh-TW" altLang="en-US" dirty="0">
                <a:solidFill>
                  <a:srgbClr val="002060"/>
                </a:solidFill>
                <a:latin typeface="標楷體" panose="03000509000000000000" pitchFamily="65" charset="-120"/>
                <a:ea typeface="標楷體" panose="03000509000000000000" pitchFamily="65" charset="-120"/>
              </a:rPr>
              <a:t>廟口四神湯 肉包專賣店</a:t>
            </a:r>
            <a:endParaRPr lang="en-US" altLang="zh-TW" dirty="0">
              <a:solidFill>
                <a:srgbClr val="002060"/>
              </a:solidFill>
              <a:latin typeface="標楷體" panose="03000509000000000000" pitchFamily="65" charset="-120"/>
              <a:ea typeface="標楷體" panose="03000509000000000000" pitchFamily="65" charset="-120"/>
            </a:endParaRPr>
          </a:p>
          <a:p>
            <a:pPr marL="0" indent="0">
              <a:buNone/>
            </a:pPr>
            <a:r>
              <a:rPr lang="en-US" altLang="zh-TW" dirty="0">
                <a:solidFill>
                  <a:srgbClr val="002060"/>
                </a:solidFill>
                <a:latin typeface="標楷體" panose="03000509000000000000" pitchFamily="65" charset="-120"/>
                <a:ea typeface="標楷體" panose="03000509000000000000" pitchFamily="65" charset="-120"/>
              </a:rPr>
              <a:t>14.</a:t>
            </a:r>
            <a:r>
              <a:rPr lang="zh-TW" altLang="en-US" dirty="0">
                <a:solidFill>
                  <a:srgbClr val="002060"/>
                </a:solidFill>
                <a:latin typeface="標楷體" panose="03000509000000000000" pitchFamily="65" charset="-120"/>
                <a:ea typeface="標楷體" panose="03000509000000000000" pitchFamily="65" charset="-120"/>
              </a:rPr>
              <a:t>永樂車輪餅</a:t>
            </a:r>
            <a:endParaRPr lang="en-US" altLang="zh-TW" dirty="0">
              <a:solidFill>
                <a:srgbClr val="002060"/>
              </a:solidFill>
              <a:latin typeface="標楷體" panose="03000509000000000000" pitchFamily="65" charset="-120"/>
              <a:ea typeface="標楷體" panose="03000509000000000000" pitchFamily="65" charset="-120"/>
            </a:endParaRPr>
          </a:p>
          <a:p>
            <a:pPr marL="0" indent="0">
              <a:buNone/>
            </a:pPr>
            <a:r>
              <a:rPr lang="en-US" altLang="zh-TW" dirty="0">
                <a:solidFill>
                  <a:srgbClr val="002060"/>
                </a:solidFill>
                <a:latin typeface="標楷體" panose="03000509000000000000" pitchFamily="65" charset="-120"/>
                <a:ea typeface="標楷體" panose="03000509000000000000" pitchFamily="65" charset="-120"/>
              </a:rPr>
              <a:t>15.</a:t>
            </a:r>
            <a:r>
              <a:rPr lang="zh-TW" altLang="en-US" dirty="0">
                <a:solidFill>
                  <a:srgbClr val="002060"/>
                </a:solidFill>
                <a:latin typeface="標楷體" panose="03000509000000000000" pitchFamily="65" charset="-120"/>
                <a:ea typeface="標楷體" panose="03000509000000000000" pitchFamily="65" charset="-120"/>
              </a:rPr>
              <a:t>古早味花生捲冰淇淋</a:t>
            </a:r>
          </a:p>
        </p:txBody>
      </p:sp>
    </p:spTree>
    <p:extLst>
      <p:ext uri="{BB962C8B-B14F-4D97-AF65-F5344CB8AC3E}">
        <p14:creationId xmlns:p14="http://schemas.microsoft.com/office/powerpoint/2010/main" val="18827008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1120000" y="365125"/>
            <a:ext cx="10233800" cy="1325563"/>
          </a:xfrm>
        </p:spPr>
        <p:txBody>
          <a:bodyPr>
            <a:normAutofit/>
          </a:bodyPr>
          <a:lstStyle/>
          <a:p>
            <a:r>
              <a:rPr lang="en-US" altLang="zh-TW" sz="4000" dirty="0">
                <a:solidFill>
                  <a:srgbClr val="002060"/>
                </a:solidFill>
                <a:latin typeface="標楷體" panose="03000509000000000000" pitchFamily="65" charset="-120"/>
                <a:ea typeface="標楷體" panose="03000509000000000000" pitchFamily="65" charset="-120"/>
              </a:rPr>
              <a:t>1.</a:t>
            </a:r>
            <a:r>
              <a:rPr lang="zh-TW" altLang="en-US" sz="4000" dirty="0">
                <a:solidFill>
                  <a:srgbClr val="002060"/>
                </a:solidFill>
                <a:latin typeface="標楷體" panose="03000509000000000000" pitchFamily="65" charset="-120"/>
                <a:ea typeface="標楷體" panose="03000509000000000000" pitchFamily="65" charset="-120"/>
              </a:rPr>
              <a:t>霞海城隍廟</a:t>
            </a:r>
          </a:p>
        </p:txBody>
      </p:sp>
      <p:sp>
        <p:nvSpPr>
          <p:cNvPr id="5" name="內容版面配置區 4"/>
          <p:cNvSpPr>
            <a:spLocks noGrp="1"/>
          </p:cNvSpPr>
          <p:nvPr>
            <p:ph idx="1"/>
          </p:nvPr>
        </p:nvSpPr>
        <p:spPr>
          <a:xfrm>
            <a:off x="1120000" y="1331848"/>
            <a:ext cx="10233800" cy="2462912"/>
          </a:xfrm>
        </p:spPr>
        <p:txBody>
          <a:bodyPr>
            <a:normAutofit/>
          </a:bodyPr>
          <a:lstStyle/>
          <a:p>
            <a:pPr marL="0" indent="0">
              <a:buNone/>
            </a:pPr>
            <a:r>
              <a:rPr lang="zh-TW" altLang="en-US" dirty="0">
                <a:solidFill>
                  <a:srgbClr val="002060"/>
                </a:solidFill>
                <a:latin typeface="標楷體" panose="03000509000000000000" pitchFamily="65" charset="-120"/>
                <a:ea typeface="標楷體" panose="03000509000000000000" pitchFamily="65" charset="-120"/>
              </a:rPr>
              <a:t>大稻埕霞海城隍起源於福建省泉州府同安縣后溪霞城，於明末清初時再於泉州同安下店鄉海邊厝五鄉庄興建臨海門分府城隍廟，為當地人的守護神，由於是位於霞城內的臨海分府城隍，遂稱為霞海城隍。後來，同居住於艋舺的同安人與三邑人發生械鬥衝突，同安人不敵三邑人，艋舺八甲庄遂毀於兵火之災，當時信徒冒險從火海中救出霞海城隍金身，率眾遷徙至大稻埕地區。</a:t>
            </a:r>
            <a:endParaRPr lang="en-US" altLang="zh-TW" dirty="0">
              <a:solidFill>
                <a:srgbClr val="002060"/>
              </a:solidFill>
              <a:latin typeface="標楷體" panose="03000509000000000000" pitchFamily="65" charset="-120"/>
              <a:ea typeface="標楷體" panose="03000509000000000000" pitchFamily="65" charset="-120"/>
            </a:endParaRPr>
          </a:p>
        </p:txBody>
      </p:sp>
      <p:sp>
        <p:nvSpPr>
          <p:cNvPr id="6" name="文字方塊 5"/>
          <p:cNvSpPr txBox="1"/>
          <p:nvPr/>
        </p:nvSpPr>
        <p:spPr>
          <a:xfrm>
            <a:off x="1120000" y="3941064"/>
            <a:ext cx="5774576" cy="523220"/>
          </a:xfrm>
          <a:prstGeom prst="rect">
            <a:avLst/>
          </a:prstGeom>
          <a:noFill/>
        </p:spPr>
        <p:txBody>
          <a:bodyPr wrap="square" rtlCol="0">
            <a:spAutoFit/>
          </a:bodyPr>
          <a:lstStyle/>
          <a:p>
            <a:endParaRPr lang="zh-TW" altLang="en-US" sz="28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42851413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091A5BB-58A6-4288-ACB4-1DC73D138AB5}"/>
              </a:ext>
            </a:extLst>
          </p:cNvPr>
          <p:cNvSpPr>
            <a:spLocks noGrp="1"/>
          </p:cNvSpPr>
          <p:nvPr>
            <p:ph type="title"/>
          </p:nvPr>
        </p:nvSpPr>
        <p:spPr/>
        <p:txBody>
          <a:bodyPr/>
          <a:lstStyle/>
          <a:p>
            <a:endParaRPr lang="zh-TW" altLang="en-US"/>
          </a:p>
        </p:txBody>
      </p:sp>
      <p:pic>
        <p:nvPicPr>
          <p:cNvPr id="4" name="內容版面配置區 3">
            <a:extLst>
              <a:ext uri="{FF2B5EF4-FFF2-40B4-BE49-F238E27FC236}">
                <a16:creationId xmlns:a16="http://schemas.microsoft.com/office/drawing/2014/main" id="{81229F75-4E25-47C5-9C1A-84458796EA05}"/>
              </a:ext>
            </a:extLst>
          </p:cNvPr>
          <p:cNvPicPr>
            <a:picLocks noGrp="1" noChangeAspect="1"/>
          </p:cNvPicPr>
          <p:nvPr>
            <p:ph idx="1"/>
          </p:nvPr>
        </p:nvPicPr>
        <p:blipFill>
          <a:blip r:embed="rId2"/>
          <a:stretch>
            <a:fillRect/>
          </a:stretch>
        </p:blipFill>
        <p:spPr>
          <a:xfrm>
            <a:off x="1257040" y="534028"/>
            <a:ext cx="9396978" cy="6267711"/>
          </a:xfrm>
          <a:prstGeom prst="rect">
            <a:avLst/>
          </a:prstGeom>
        </p:spPr>
      </p:pic>
    </p:spTree>
    <p:extLst>
      <p:ext uri="{BB962C8B-B14F-4D97-AF65-F5344CB8AC3E}">
        <p14:creationId xmlns:p14="http://schemas.microsoft.com/office/powerpoint/2010/main" val="25861008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1120000" y="365125"/>
            <a:ext cx="10233800" cy="1325563"/>
          </a:xfrm>
        </p:spPr>
        <p:txBody>
          <a:bodyPr>
            <a:normAutofit/>
          </a:bodyPr>
          <a:lstStyle/>
          <a:p>
            <a:r>
              <a:rPr lang="en-US" altLang="zh-TW" sz="4000" dirty="0">
                <a:solidFill>
                  <a:srgbClr val="002060"/>
                </a:solidFill>
                <a:latin typeface="標楷體" panose="03000509000000000000" pitchFamily="65" charset="-120"/>
                <a:ea typeface="標楷體" panose="03000509000000000000" pitchFamily="65" charset="-120"/>
              </a:rPr>
              <a:t>2.</a:t>
            </a:r>
            <a:r>
              <a:rPr lang="zh-TW" altLang="en-US" sz="4000" dirty="0">
                <a:solidFill>
                  <a:srgbClr val="002060"/>
                </a:solidFill>
                <a:latin typeface="標楷體" panose="03000509000000000000" pitchFamily="65" charset="-120"/>
                <a:ea typeface="標楷體" panose="03000509000000000000" pitchFamily="65" charset="-120"/>
              </a:rPr>
              <a:t>屈臣氏大藥房</a:t>
            </a:r>
          </a:p>
        </p:txBody>
      </p:sp>
      <p:sp>
        <p:nvSpPr>
          <p:cNvPr id="5" name="內容版面配置區 4"/>
          <p:cNvSpPr>
            <a:spLocks noGrp="1"/>
          </p:cNvSpPr>
          <p:nvPr>
            <p:ph idx="1"/>
          </p:nvPr>
        </p:nvSpPr>
        <p:spPr/>
        <p:txBody>
          <a:bodyPr/>
          <a:lstStyle/>
          <a:p>
            <a:pPr marL="0" indent="0">
              <a:buNone/>
            </a:pPr>
            <a:r>
              <a:rPr lang="zh-TW" altLang="en-US" dirty="0">
                <a:solidFill>
                  <a:srgbClr val="002060"/>
                </a:solidFill>
                <a:latin typeface="標楷體" panose="03000509000000000000" pitchFamily="65" charset="-120"/>
                <a:ea typeface="標楷體" panose="03000509000000000000" pitchFamily="65" charset="-120"/>
              </a:rPr>
              <a:t>是商人李俊啟取得香港屈臣氏代理權後，於</a:t>
            </a:r>
            <a:r>
              <a:rPr lang="en-US" altLang="zh-TW" dirty="0">
                <a:solidFill>
                  <a:srgbClr val="002060"/>
                </a:solidFill>
                <a:latin typeface="標楷體" panose="03000509000000000000" pitchFamily="65" charset="-120"/>
                <a:ea typeface="標楷體" panose="03000509000000000000" pitchFamily="65" charset="-120"/>
              </a:rPr>
              <a:t>1917</a:t>
            </a:r>
            <a:r>
              <a:rPr lang="zh-TW" altLang="en-US" dirty="0">
                <a:solidFill>
                  <a:srgbClr val="002060"/>
                </a:solidFill>
                <a:latin typeface="標楷體" panose="03000509000000000000" pitchFamily="65" charset="-120"/>
                <a:ea typeface="標楷體" panose="03000509000000000000" pitchFamily="65" charset="-120"/>
              </a:rPr>
              <a:t>年所建，當時曾經研發出咳嗽藥水、並雇請工人大量裝瓶供應病患所需。</a:t>
            </a:r>
            <a:endParaRPr lang="en-US" altLang="zh-TW" dirty="0">
              <a:solidFill>
                <a:srgbClr val="002060"/>
              </a:solidFill>
              <a:latin typeface="標楷體" panose="03000509000000000000" pitchFamily="65" charset="-120"/>
              <a:ea typeface="標楷體" panose="03000509000000000000" pitchFamily="65" charset="-120"/>
            </a:endParaRPr>
          </a:p>
          <a:p>
            <a:pPr marL="0" indent="0">
              <a:buNone/>
            </a:pPr>
            <a:endParaRPr lang="zh-TW" altLang="en-US" dirty="0">
              <a:solidFill>
                <a:srgbClr val="002060"/>
              </a:solidFill>
              <a:latin typeface="標楷體" panose="03000509000000000000" pitchFamily="65" charset="-120"/>
              <a:ea typeface="標楷體" panose="03000509000000000000" pitchFamily="65" charset="-120"/>
            </a:endParaRPr>
          </a:p>
        </p:txBody>
      </p:sp>
      <p:pic>
        <p:nvPicPr>
          <p:cNvPr id="3" name="圖片 2">
            <a:extLst>
              <a:ext uri="{FF2B5EF4-FFF2-40B4-BE49-F238E27FC236}">
                <a16:creationId xmlns:a16="http://schemas.microsoft.com/office/drawing/2014/main" id="{C1A38171-187B-401C-A88B-7CBCB48BD1D8}"/>
              </a:ext>
            </a:extLst>
          </p:cNvPr>
          <p:cNvPicPr>
            <a:picLocks noChangeAspect="1"/>
          </p:cNvPicPr>
          <p:nvPr/>
        </p:nvPicPr>
        <p:blipFill>
          <a:blip r:embed="rId2"/>
          <a:stretch>
            <a:fillRect/>
          </a:stretch>
        </p:blipFill>
        <p:spPr>
          <a:xfrm>
            <a:off x="2476500" y="2650921"/>
            <a:ext cx="7239000" cy="4207079"/>
          </a:xfrm>
          <a:prstGeom prst="rect">
            <a:avLst/>
          </a:prstGeom>
        </p:spPr>
      </p:pic>
    </p:spTree>
    <p:extLst>
      <p:ext uri="{BB962C8B-B14F-4D97-AF65-F5344CB8AC3E}">
        <p14:creationId xmlns:p14="http://schemas.microsoft.com/office/powerpoint/2010/main" val="15943160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1120000" y="365125"/>
            <a:ext cx="10233800" cy="1325563"/>
          </a:xfrm>
        </p:spPr>
        <p:txBody>
          <a:bodyPr>
            <a:normAutofit/>
          </a:bodyPr>
          <a:lstStyle/>
          <a:p>
            <a:r>
              <a:rPr lang="en-US" altLang="zh-TW" sz="4000" dirty="0">
                <a:solidFill>
                  <a:srgbClr val="002060"/>
                </a:solidFill>
                <a:latin typeface="標楷體" panose="03000509000000000000" pitchFamily="65" charset="-120"/>
                <a:ea typeface="標楷體" panose="03000509000000000000" pitchFamily="65" charset="-120"/>
              </a:rPr>
              <a:t>3.</a:t>
            </a:r>
            <a:r>
              <a:rPr lang="zh-TW" altLang="en-US" sz="4000" dirty="0">
                <a:solidFill>
                  <a:srgbClr val="002060"/>
                </a:solidFill>
                <a:latin typeface="標楷體" panose="03000509000000000000" pitchFamily="65" charset="-120"/>
                <a:ea typeface="標楷體" panose="03000509000000000000" pitchFamily="65" charset="-120"/>
              </a:rPr>
              <a:t>永樂市場</a:t>
            </a:r>
          </a:p>
        </p:txBody>
      </p:sp>
      <p:sp>
        <p:nvSpPr>
          <p:cNvPr id="5" name="內容版面配置區 4"/>
          <p:cNvSpPr>
            <a:spLocks noGrp="1"/>
          </p:cNvSpPr>
          <p:nvPr>
            <p:ph idx="1"/>
          </p:nvPr>
        </p:nvSpPr>
        <p:spPr/>
        <p:txBody>
          <a:bodyPr/>
          <a:lstStyle/>
          <a:p>
            <a:pPr marL="0" indent="0">
              <a:buNone/>
            </a:pPr>
            <a:r>
              <a:rPr lang="zh-TW" altLang="en-US" dirty="0">
                <a:solidFill>
                  <a:srgbClr val="002060"/>
                </a:solidFill>
                <a:latin typeface="標楷體" panose="03000509000000000000" pitchFamily="65" charset="-120"/>
                <a:ea typeface="標楷體" panose="03000509000000000000" pitchFamily="65" charset="-120"/>
              </a:rPr>
              <a:t>位於台北霞海城隍廟旁的永樂市場，原名「公設永樂町食料品小賣市場」，民國前四年</a:t>
            </a:r>
            <a:r>
              <a:rPr lang="en-US" altLang="zh-TW" dirty="0">
                <a:solidFill>
                  <a:srgbClr val="002060"/>
                </a:solidFill>
                <a:latin typeface="標楷體" panose="03000509000000000000" pitchFamily="65" charset="-120"/>
                <a:ea typeface="標楷體" panose="03000509000000000000" pitchFamily="65" charset="-120"/>
              </a:rPr>
              <a:t>(1908)</a:t>
            </a:r>
            <a:r>
              <a:rPr lang="zh-TW" altLang="en-US" dirty="0">
                <a:solidFill>
                  <a:srgbClr val="002060"/>
                </a:solidFill>
                <a:latin typeface="標楷體" panose="03000509000000000000" pitchFamily="65" charset="-120"/>
                <a:ea typeface="標楷體" panose="03000509000000000000" pitchFamily="65" charset="-120"/>
              </a:rPr>
              <a:t>就成立，當時日本的商人將日本印花的布料大量的輸入台灣，其將此地當作布料進口的批發中心。永樂市場除販售生鮮產品及日常用品物，並以批發、零售棉布及加工產品著稱，布市主要集中在二樓和三樓，一樓是生鮮市場及少數的布的週邊商品，四樓為美食廣場小吃街。</a:t>
            </a:r>
          </a:p>
        </p:txBody>
      </p:sp>
    </p:spTree>
    <p:extLst>
      <p:ext uri="{BB962C8B-B14F-4D97-AF65-F5344CB8AC3E}">
        <p14:creationId xmlns:p14="http://schemas.microsoft.com/office/powerpoint/2010/main" val="11374787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0E85FED-2502-4EFF-9DA1-46C10D21BADC}"/>
              </a:ext>
            </a:extLst>
          </p:cNvPr>
          <p:cNvSpPr>
            <a:spLocks noGrp="1"/>
          </p:cNvSpPr>
          <p:nvPr>
            <p:ph type="title"/>
          </p:nvPr>
        </p:nvSpPr>
        <p:spPr/>
        <p:txBody>
          <a:bodyPr/>
          <a:lstStyle/>
          <a:p>
            <a:endParaRPr lang="zh-TW" altLang="en-US"/>
          </a:p>
        </p:txBody>
      </p:sp>
      <p:pic>
        <p:nvPicPr>
          <p:cNvPr id="5" name="內容版面配置區 4">
            <a:extLst>
              <a:ext uri="{FF2B5EF4-FFF2-40B4-BE49-F238E27FC236}">
                <a16:creationId xmlns:a16="http://schemas.microsoft.com/office/drawing/2014/main" id="{98167C45-FBC9-4802-882B-0C8F1E754E2D}"/>
              </a:ext>
            </a:extLst>
          </p:cNvPr>
          <p:cNvPicPr>
            <a:picLocks noGrp="1" noChangeAspect="1"/>
          </p:cNvPicPr>
          <p:nvPr>
            <p:ph idx="1"/>
          </p:nvPr>
        </p:nvPicPr>
        <p:blipFill>
          <a:blip r:embed="rId2"/>
          <a:stretch>
            <a:fillRect/>
          </a:stretch>
        </p:blipFill>
        <p:spPr>
          <a:xfrm>
            <a:off x="964734" y="330809"/>
            <a:ext cx="10393165" cy="5846155"/>
          </a:xfrm>
          <a:prstGeom prst="rect">
            <a:avLst/>
          </a:prstGeom>
        </p:spPr>
      </p:pic>
    </p:spTree>
    <p:extLst>
      <p:ext uri="{BB962C8B-B14F-4D97-AF65-F5344CB8AC3E}">
        <p14:creationId xmlns:p14="http://schemas.microsoft.com/office/powerpoint/2010/main" val="1645836136"/>
      </p:ext>
    </p:extLst>
  </p:cSld>
  <p:clrMapOvr>
    <a:masterClrMapping/>
  </p:clrMapOvr>
</p:sld>
</file>

<file path=ppt/theme/theme1.xml><?xml version="1.0" encoding="utf-8"?>
<a:theme xmlns:a="http://schemas.openxmlformats.org/drawingml/2006/main" name="深度">
  <a:themeElements>
    <a:clrScheme name="自訂 33">
      <a:dk1>
        <a:srgbClr val="0070C0"/>
      </a:dk1>
      <a:lt1>
        <a:srgbClr val="002060"/>
      </a:lt1>
      <a:dk2>
        <a:srgbClr val="002060"/>
      </a:dk2>
      <a:lt2>
        <a:srgbClr val="002060"/>
      </a:lt2>
      <a:accent1>
        <a:srgbClr val="0070C0"/>
      </a:accent1>
      <a:accent2>
        <a:srgbClr val="4AA8E6"/>
      </a:accent2>
      <a:accent3>
        <a:srgbClr val="4AA8E6"/>
      </a:accent3>
      <a:accent4>
        <a:srgbClr val="4AA8E6"/>
      </a:accent4>
      <a:accent5>
        <a:srgbClr val="4AA8E6"/>
      </a:accent5>
      <a:accent6>
        <a:srgbClr val="4AA8E6"/>
      </a:accent6>
      <a:hlink>
        <a:srgbClr val="000000"/>
      </a:hlink>
      <a:folHlink>
        <a:srgbClr val="4AA8E6"/>
      </a:folHlink>
    </a:clrScheme>
    <a:fontScheme name="深度">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深度">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docProps/app.xml><?xml version="1.0" encoding="utf-8"?>
<Properties xmlns="http://schemas.openxmlformats.org/officeDocument/2006/extended-properties" xmlns:vt="http://schemas.openxmlformats.org/officeDocument/2006/docPropsVTypes">
  <Template>TM04033923[[fn=深度]]</Template>
  <TotalTime>1583</TotalTime>
  <Words>2413</Words>
  <Application>Microsoft Office PowerPoint</Application>
  <PresentationFormat>寬螢幕</PresentationFormat>
  <Paragraphs>66</Paragraphs>
  <Slides>23</Slides>
  <Notes>0</Notes>
  <HiddenSlides>0</HiddenSlides>
  <MMClips>0</MMClips>
  <ScaleCrop>false</ScaleCrop>
  <HeadingPairs>
    <vt:vector size="6" baseType="variant">
      <vt:variant>
        <vt:lpstr>使用字型</vt:lpstr>
      </vt:variant>
      <vt:variant>
        <vt:i4>4</vt:i4>
      </vt:variant>
      <vt:variant>
        <vt:lpstr>佈景主題</vt:lpstr>
      </vt:variant>
      <vt:variant>
        <vt:i4>1</vt:i4>
      </vt:variant>
      <vt:variant>
        <vt:lpstr>投影片標題</vt:lpstr>
      </vt:variant>
      <vt:variant>
        <vt:i4>23</vt:i4>
      </vt:variant>
    </vt:vector>
  </HeadingPairs>
  <TitlesOfParts>
    <vt:vector size="28" baseType="lpstr">
      <vt:lpstr>新細明體</vt:lpstr>
      <vt:lpstr>標楷體</vt:lpstr>
      <vt:lpstr>Arial</vt:lpstr>
      <vt:lpstr>Corbel</vt:lpstr>
      <vt:lpstr>深度</vt:lpstr>
      <vt:lpstr>PowerPoint 簡報</vt:lpstr>
      <vt:lpstr>大稻埕的地名由來：</vt:lpstr>
      <vt:lpstr>PowerPoint 簡報</vt:lpstr>
      <vt:lpstr>大稻埕所有景點</vt:lpstr>
      <vt:lpstr>1.霞海城隍廟</vt:lpstr>
      <vt:lpstr>PowerPoint 簡報</vt:lpstr>
      <vt:lpstr>2.屈臣氏大藥房</vt:lpstr>
      <vt:lpstr>3.永樂市場</vt:lpstr>
      <vt:lpstr>PowerPoint 簡報</vt:lpstr>
      <vt:lpstr>4.李臨秋故居</vt:lpstr>
      <vt:lpstr>李臨秋：</vt:lpstr>
      <vt:lpstr>5.莊協發商店（千秋街店屋）</vt:lpstr>
      <vt:lpstr>6.李春生紀念教堂</vt:lpstr>
      <vt:lpstr>李春生：</vt:lpstr>
      <vt:lpstr>7.陳天來故居（錦記茶行）</vt:lpstr>
      <vt:lpstr>陳天來：</vt:lpstr>
      <vt:lpstr>8.大稻埕碼頭</vt:lpstr>
      <vt:lpstr>9.鹽館（大稻埕辜宅）</vt:lpstr>
      <vt:lpstr>辜顯榮：</vt:lpstr>
      <vt:lpstr>10.迪化街 （一段154 號林藍田故居(林五湖祖厝)</vt:lpstr>
      <vt:lpstr>林藍田：</vt:lpstr>
      <vt:lpstr>11.105號林右藻故居(林復振商行)</vt:lpstr>
      <vt:lpstr>林右藻：</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connie523 tseng</dc:creator>
  <cp:lastModifiedBy>王毓祥</cp:lastModifiedBy>
  <cp:revision>56</cp:revision>
  <dcterms:created xsi:type="dcterms:W3CDTF">2020-11-29T02:42:59Z</dcterms:created>
  <dcterms:modified xsi:type="dcterms:W3CDTF">2023-10-11T05:12:45Z</dcterms:modified>
</cp:coreProperties>
</file>