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72"/>
    <p:restoredTop sz="96115"/>
  </p:normalViewPr>
  <p:slideViewPr>
    <p:cSldViewPr snapToGrid="0">
      <p:cViewPr varScale="1">
        <p:scale>
          <a:sx n="46" d="100"/>
          <a:sy n="46" d="100"/>
        </p:scale>
        <p:origin x="6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HFuaaGpGK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239315-8CEA-D2A6-9A56-FF74DE1E93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音樂密碼</a:t>
            </a:r>
            <a:r>
              <a:rPr lang="en-US" altLang="zh-TW" dirty="0" smtClean="0"/>
              <a:t>-</a:t>
            </a:r>
            <a:r>
              <a:rPr lang="zh-TW" altLang="en-US" dirty="0" smtClean="0"/>
              <a:t>以巴哈為例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53199FD-A7F7-976C-464C-EA1E3FB441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陳姿穎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114104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4CC60E-B503-193A-6448-2FBCB409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樂曲結構-變奏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0101D4-AC0A-EB83-EF76-544722D0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x-none" sz="2800" dirty="0"/>
              <a:t>凡是三倍數的變奏曲皆為卡農曲，自第三變奏至第二十七變奏</a:t>
            </a:r>
          </a:p>
          <a:p>
            <a:pPr marL="0" indent="0">
              <a:buNone/>
            </a:pPr>
            <a:r>
              <a:rPr lang="x-none" sz="2800" dirty="0"/>
              <a:t>依序為1度卡農到9度卡農，而原來應為10度卡農的第三十變奏，巴哈神來一筆採用當時流行樂作為主題，以自由對位的手法取代卡農，以雜曲(Quodlibet)標示。</a:t>
            </a:r>
          </a:p>
          <a:p>
            <a:pPr marL="0" indent="0">
              <a:buNone/>
            </a:pPr>
            <a:endParaRPr lang="x-none" sz="2800" dirty="0"/>
          </a:p>
          <a:p>
            <a:pPr marL="0" indent="0">
              <a:buNone/>
            </a:pPr>
            <a:r>
              <a:rPr lang="x-none" sz="2800" dirty="0"/>
              <a:t>這樣的安排「變化中有統一、統一中有變化」，可看見巴哈能在一定規範中展現巧思，除了對變奏曲拿捏精準之外，也展現了其高超的作曲技巧。</a:t>
            </a:r>
          </a:p>
        </p:txBody>
      </p:sp>
    </p:spTree>
    <p:extLst>
      <p:ext uri="{BB962C8B-B14F-4D97-AF65-F5344CB8AC3E}">
        <p14:creationId xmlns:p14="http://schemas.microsoft.com/office/powerpoint/2010/main" val="576187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E4E8EA-1BD9-C59D-B33C-DF6D4654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數字與音樂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C0101B-8C6C-D8D7-4F7D-AB0D71A01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x-none" sz="2400" dirty="0"/>
              <a:t>數字3：代表著三位一體，指的就是「上帝」；</a:t>
            </a:r>
          </a:p>
          <a:p>
            <a:endParaRPr lang="x-none" sz="2400" dirty="0"/>
          </a:p>
          <a:p>
            <a:r>
              <a:rPr lang="x-none" sz="2400" dirty="0"/>
              <a:t>數字10：十誡，是律法；</a:t>
            </a:r>
          </a:p>
          <a:p>
            <a:endParaRPr lang="x-none" sz="2400" dirty="0"/>
          </a:p>
          <a:p>
            <a:r>
              <a:rPr lang="x-none" sz="2400" dirty="0"/>
              <a:t>數字30：</a:t>
            </a:r>
            <a:r>
              <a:rPr lang="zh-TW" altLang="en-US" sz="2400" dirty="0"/>
              <a:t>  </a:t>
            </a:r>
            <a:r>
              <a:rPr lang="x-none" sz="2400" dirty="0"/>
              <a:t>3*10，將上帝與律法作為聯結</a:t>
            </a:r>
          </a:p>
          <a:p>
            <a:pPr marL="0" indent="0">
              <a:buNone/>
            </a:pPr>
            <a:r>
              <a:rPr lang="zh-TW" altLang="en-US" sz="2400" dirty="0"/>
              <a:t>  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322428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0D9103-EB3D-3F23-AB52-8D06A273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音名介紹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97B4A3A-0A7E-EEDA-F3DF-4B1D809C2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5742" y="2014194"/>
            <a:ext cx="8680515" cy="3472206"/>
          </a:xfrm>
        </p:spPr>
      </p:pic>
    </p:spTree>
    <p:extLst>
      <p:ext uri="{BB962C8B-B14F-4D97-AF65-F5344CB8AC3E}">
        <p14:creationId xmlns:p14="http://schemas.microsoft.com/office/powerpoint/2010/main" val="3660067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CB429A-BF48-298E-92AA-09415E97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數字與音樂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AE52696-899E-A124-F882-4DEFDCA45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880" y="1759012"/>
            <a:ext cx="10850239" cy="4615270"/>
          </a:xfrm>
        </p:spPr>
      </p:pic>
    </p:spTree>
    <p:extLst>
      <p:ext uri="{BB962C8B-B14F-4D97-AF65-F5344CB8AC3E}">
        <p14:creationId xmlns:p14="http://schemas.microsoft.com/office/powerpoint/2010/main" val="2177625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A142DE-E321-7967-8B0E-EB716283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數字與音樂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22358A-B096-BF19-EE05-72199E0EB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x-none" sz="2800" dirty="0"/>
              <a:t>數字12：12個門徒</a:t>
            </a:r>
          </a:p>
          <a:p>
            <a:endParaRPr lang="x-none" sz="2800" dirty="0"/>
          </a:p>
          <a:p>
            <a:r>
              <a:rPr lang="x-none" sz="2800" dirty="0"/>
              <a:t>數字12：3*4，擁有四方世界的上帝</a:t>
            </a:r>
          </a:p>
          <a:p>
            <a:pPr marL="0" indent="0">
              <a:buNone/>
            </a:pPr>
            <a:r>
              <a:rPr lang="zh-TW" altLang="en-US" sz="2800" dirty="0"/>
              <a:t>                 搭配著</a:t>
            </a:r>
            <a:r>
              <a:rPr lang="en-US" altLang="zh-TW" sz="2800" dirty="0"/>
              <a:t>B-A-C-H</a:t>
            </a:r>
            <a:r>
              <a:rPr lang="zh-TW" altLang="en-US" sz="2800" dirty="0"/>
              <a:t>的主題，代表著向世人展現自己對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               信仰的信心。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4282283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A5FB48-5DCC-AEFD-FF9E-8BE07F6B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4800" dirty="0"/>
              <a:t>《賦格的藝術》(The art of fuge)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528358-7D76-615F-E573-F5CA431D1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x-none" sz="2800" dirty="0"/>
              <a:t>作曲家很喜歡運用文字密碼將自己的名字放入作品當中、或是</a:t>
            </a:r>
          </a:p>
          <a:p>
            <a:pPr marL="0" indent="0">
              <a:buNone/>
            </a:pPr>
            <a:r>
              <a:rPr lang="x-none" sz="2800" dirty="0"/>
              <a:t>藉此表達自己的情感，巴哈的作品當中也會經常看見B-A-C-Ｈ</a:t>
            </a:r>
          </a:p>
          <a:p>
            <a:pPr marL="0" indent="0">
              <a:buNone/>
            </a:pPr>
            <a:r>
              <a:rPr lang="x-none" sz="2800" dirty="0"/>
              <a:t>的密碼在樂譜中：</a:t>
            </a:r>
          </a:p>
          <a:p>
            <a:pPr marL="0" indent="0">
              <a:buNone/>
            </a:pPr>
            <a:endParaRPr lang="x-none" sz="2800" dirty="0"/>
          </a:p>
          <a:p>
            <a:pPr marL="0" indent="0">
              <a:buNone/>
            </a:pPr>
            <a:r>
              <a:rPr lang="x-none" sz="2800" dirty="0"/>
              <a:t>以《賦格的藝術》(The art of fuge)為例</a:t>
            </a:r>
          </a:p>
          <a:p>
            <a:pPr marL="0" indent="0">
              <a:buNone/>
            </a:pPr>
            <a:r>
              <a:rPr lang="x-none" sz="2800" dirty="0"/>
              <a:t>將B-A-C-H作為其賦格素材，此動機經常出現在樂曲當中</a:t>
            </a:r>
          </a:p>
        </p:txBody>
      </p:sp>
    </p:spTree>
    <p:extLst>
      <p:ext uri="{BB962C8B-B14F-4D97-AF65-F5344CB8AC3E}">
        <p14:creationId xmlns:p14="http://schemas.microsoft.com/office/powerpoint/2010/main" val="3764826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9FE3C71-645E-6A7C-6854-05C0C1393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2091801"/>
            <a:ext cx="10453076" cy="2674398"/>
          </a:xfrm>
        </p:spPr>
      </p:pic>
    </p:spTree>
    <p:extLst>
      <p:ext uri="{BB962C8B-B14F-4D97-AF65-F5344CB8AC3E}">
        <p14:creationId xmlns:p14="http://schemas.microsoft.com/office/powerpoint/2010/main" val="2159594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8585B6-37BE-98D8-B2B6-3384A8A12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53" y="569442"/>
            <a:ext cx="9633285" cy="54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57E6D-BB9D-6E0E-7989-5537AD97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音樂與數學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="" xmlns:a16="http://schemas.microsoft.com/office/drawing/2014/main" id="{99363687-C21E-33E9-90E5-91FD8C3FA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ja-JP" altLang="en-US" sz="2800" b="0" i="0" u="none" strike="noStrike">
                <a:effectLst/>
                <a:latin typeface="Helvetica" pitchFamily="2" charset="0"/>
              </a:rPr>
              <a:t>西元前</a:t>
            </a:r>
            <a:r>
              <a:rPr lang="en-US" altLang="ja-JP" sz="2800" b="0" i="0" u="none" strike="noStrike" dirty="0">
                <a:effectLst/>
                <a:latin typeface="Helvetica" pitchFamily="2" charset="0"/>
              </a:rPr>
              <a:t>500</a:t>
            </a:r>
            <a:r>
              <a:rPr lang="ja-JP" altLang="en-US" sz="2800" b="0" i="0" u="none" strike="noStrike">
                <a:effectLst/>
                <a:latin typeface="Helvetica" pitchFamily="2" charset="0"/>
              </a:rPr>
              <a:t>年，畢達哥拉斯（</a:t>
            </a:r>
            <a:r>
              <a:rPr lang="en-US" sz="2800" b="0" i="0" u="none" strike="noStrike" dirty="0">
                <a:effectLst/>
                <a:latin typeface="Helvetica" pitchFamily="2" charset="0"/>
              </a:rPr>
              <a:t>Pythagoras）</a:t>
            </a:r>
            <a:r>
              <a:rPr lang="ja-JP" altLang="en-US" sz="2800" b="0" i="0" u="none" strike="noStrike">
                <a:effectLst/>
                <a:latin typeface="Helvetica" pitchFamily="2" charset="0"/>
              </a:rPr>
              <a:t>提出：音樂和數字是一群互相有關聯的群體，而且這兩者也影響整個宇宙的物質及能量的相互運轉。</a:t>
            </a:r>
            <a:endParaRPr lang="en-US" altLang="ja-JP" sz="2800" b="0" i="0" u="none" strike="noStrike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sz="2800" dirty="0">
              <a:latin typeface="Helvetica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ja-JP" altLang="en-US" sz="2800" b="0" i="0" u="none" strike="noStrike">
                <a:effectLst/>
                <a:latin typeface="Helvetica" pitchFamily="2" charset="0"/>
              </a:rPr>
              <a:t>畢達哥拉斯所提出的音樂數學論，到亞里斯多德</a:t>
            </a:r>
            <a:r>
              <a:rPr lang="en-US" sz="2800" b="0" i="0" u="none" strike="noStrike" dirty="0">
                <a:effectLst/>
                <a:latin typeface="Helvetica" pitchFamily="2" charset="0"/>
              </a:rPr>
              <a:t>Aristides </a:t>
            </a:r>
            <a:r>
              <a:rPr lang="en-US" sz="2800" b="0" i="0" u="none" strike="noStrike" dirty="0" err="1">
                <a:effectLst/>
                <a:latin typeface="Helvetica" pitchFamily="2" charset="0"/>
              </a:rPr>
              <a:t>Quintilianus</a:t>
            </a:r>
            <a:r>
              <a:rPr lang="en-US" sz="2800" b="0" i="0" u="none" strike="noStrike" dirty="0">
                <a:effectLst/>
                <a:latin typeface="Helvetica" pitchFamily="2" charset="0"/>
              </a:rPr>
              <a:t>）</a:t>
            </a:r>
            <a:r>
              <a:rPr lang="ja-JP" altLang="en-US" sz="2800" b="0" i="0" u="none" strike="noStrike">
                <a:effectLst/>
                <a:latin typeface="Helvetica" pitchFamily="2" charset="0"/>
              </a:rPr>
              <a:t>所提出跟音樂相關的理論的這九百年間，古希臘（</a:t>
            </a:r>
            <a:r>
              <a:rPr lang="en-US" sz="2800" b="0" i="0" u="none" strike="noStrike" dirty="0">
                <a:effectLst/>
                <a:latin typeface="Helvetica" pitchFamily="2" charset="0"/>
              </a:rPr>
              <a:t>Ancient Greece）</a:t>
            </a:r>
            <a:r>
              <a:rPr lang="ja-JP" altLang="en-US" sz="2800" b="0" i="0" u="none" strike="noStrike">
                <a:effectLst/>
                <a:latin typeface="Helvetica" pitchFamily="2" charset="0"/>
              </a:rPr>
              <a:t>理論家不僅發現數學與宇宙的關係，還提出音樂可以用數學來呈現，藉由數字比例來排列組合。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25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7DBAB8-F675-F2D8-D22E-426ED069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巴哈</a:t>
            </a:r>
            <a:r>
              <a:rPr lang="zh-TW" altLang="en-US" dirty="0"/>
              <a:t>  （</a:t>
            </a:r>
            <a:r>
              <a:rPr lang="en-US" altLang="zh-TW" dirty="0"/>
              <a:t>J. </a:t>
            </a:r>
            <a:r>
              <a:rPr lang="en-US" altLang="zh-TW" dirty="0" smtClean="0"/>
              <a:t>S. </a:t>
            </a:r>
            <a:r>
              <a:rPr lang="en-US" altLang="zh-TW" dirty="0" err="1"/>
              <a:t>bach</a:t>
            </a:r>
            <a:r>
              <a:rPr lang="en-US" altLang="zh-TW" dirty="0"/>
              <a:t>, 1685-1750)</a:t>
            </a:r>
            <a:endParaRPr lang="x-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3E234FC6-4E52-AAC1-AD44-FE6F2AA84DB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6800" y="1901876"/>
            <a:ext cx="100584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x-none" sz="2800" dirty="0"/>
              <a:t>創作背景</a:t>
            </a:r>
            <a:br>
              <a:rPr lang="x-none" sz="2800" dirty="0"/>
            </a:br>
            <a:endParaRPr lang="x-none" sz="2800" dirty="0"/>
          </a:p>
          <a:p>
            <a:r>
              <a:rPr lang="zh-TW" altLang="en-US" sz="2800" dirty="0"/>
              <a:t>    郭德堡伯爵委託創作</a:t>
            </a:r>
            <a:endParaRPr lang="en-US" altLang="zh-TW" sz="2800" dirty="0"/>
          </a:p>
          <a:p>
            <a:endParaRPr lang="en-US" sz="2800" dirty="0"/>
          </a:p>
          <a:p>
            <a:r>
              <a:rPr lang="en-US" sz="2800" dirty="0"/>
              <a:t>   </a:t>
            </a:r>
            <a:r>
              <a:rPr lang="en-US" sz="2800" dirty="0" err="1"/>
              <a:t>出版封面僅有『大鍵琴練習曲</a:t>
            </a:r>
            <a:r>
              <a:rPr lang="en-US" sz="2800" dirty="0"/>
              <a:t>』</a:t>
            </a:r>
            <a:r>
              <a:rPr lang="x-none" sz="2800" dirty="0"/>
              <a:t/>
            </a:r>
            <a:br>
              <a:rPr lang="x-none" sz="2800" dirty="0"/>
            </a:br>
            <a:endParaRPr lang="x-none" sz="2800" dirty="0"/>
          </a:p>
          <a:p>
            <a:r>
              <a:rPr lang="zh-TW" altLang="en-US" sz="2800" dirty="0"/>
              <a:t>   此作品主題曾出現在</a:t>
            </a:r>
            <a:r>
              <a:rPr lang="en-US" altLang="zh-TW" sz="2800" dirty="0"/>
              <a:t>1725</a:t>
            </a:r>
            <a:r>
              <a:rPr lang="zh-TW" altLang="en-US" sz="2800" dirty="0"/>
              <a:t>年寫給妻子曲集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  </a:t>
            </a:r>
            <a:r>
              <a:rPr lang="en-US" altLang="zh-TW" sz="2800" dirty="0"/>
              <a:t>《</a:t>
            </a:r>
            <a:r>
              <a:rPr lang="zh-TW" altLang="en-US" sz="2800" dirty="0"/>
              <a:t>安娜瑪格達蓮娜 鍵盤</a:t>
            </a:r>
            <a:r>
              <a:rPr lang="zh-TW" altLang="en-US" sz="2800" dirty="0" smtClean="0"/>
              <a:t>曲集第二</a:t>
            </a:r>
            <a:r>
              <a:rPr lang="zh-TW" altLang="en-US" sz="2800" dirty="0"/>
              <a:t>冊</a:t>
            </a:r>
            <a:r>
              <a:rPr lang="en-US" altLang="zh-TW" sz="2800" dirty="0"/>
              <a:t>》(</a:t>
            </a:r>
            <a:r>
              <a:rPr lang="en-US" altLang="zh-TW" sz="2800" dirty="0" err="1"/>
              <a:t>Clavierbüchlein</a:t>
            </a:r>
            <a:r>
              <a:rPr lang="en-US" altLang="zh-TW" sz="2800" dirty="0"/>
              <a:t> II für </a:t>
            </a:r>
          </a:p>
          <a:p>
            <a:pPr marL="0" indent="0">
              <a:buNone/>
            </a:pPr>
            <a:r>
              <a:rPr lang="en-US" sz="2800" dirty="0"/>
              <a:t>      Anna Magdalena Bach, 1725)</a:t>
            </a:r>
          </a:p>
        </p:txBody>
      </p:sp>
    </p:spTree>
    <p:extLst>
      <p:ext uri="{BB962C8B-B14F-4D97-AF65-F5344CB8AC3E}">
        <p14:creationId xmlns:p14="http://schemas.microsoft.com/office/powerpoint/2010/main" val="329399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7EA8C0B2-5A13-2575-1F33-F7EB93192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4624" y="100547"/>
            <a:ext cx="4784651" cy="6656905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16EFFB6-15D6-92E2-45BD-AD686E64C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3218" y="786808"/>
            <a:ext cx="2603962" cy="500439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巴哈《郭德堡變奏曲</a:t>
            </a:r>
            <a:r>
              <a:rPr lang="en-US" sz="2800" dirty="0">
                <a:solidFill>
                  <a:schemeClr val="tx1"/>
                </a:solidFill>
              </a:rPr>
              <a:t>》、貝多芬《迪亞貝里變奏曲》以及布拉姆斯《韓德爾主題與變奏曲》並列世界三大變奏曲，其中巴哈的作品深深影響後世作曲家對變奏曲的創作思維，經常深入探討之。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1607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A52C2C-6253-024E-355F-F6FEA48B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創作手法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0AE709-3264-2BD3-F1B0-F863B6AE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在巴哈作品當中，數字似乎會出現某些巧合</a:t>
            </a:r>
            <a:r>
              <a:rPr lang="en-US" sz="3200" dirty="0"/>
              <a:t>。</a:t>
            </a:r>
          </a:p>
          <a:p>
            <a:r>
              <a:rPr lang="en-US" sz="3200" dirty="0"/>
              <a:t>例如BWV1087：</a:t>
            </a:r>
          </a:p>
          <a:p>
            <a:pPr marL="0" indent="0">
              <a:buNone/>
            </a:pPr>
            <a:r>
              <a:rPr lang="zh-TW" altLang="en-US" sz="3200" dirty="0"/>
              <a:t> </a:t>
            </a:r>
            <a:r>
              <a:rPr lang="en-US" sz="3200" dirty="0"/>
              <a:t>雖然不是一個規模龐大的作品，但當中所使用了14段卡農樂曲，這個「14」恰巧是巴哈在字母順序的數字總和---</a:t>
            </a:r>
            <a:r>
              <a:rPr lang="en-US" altLang="zh-TW" sz="3200" dirty="0"/>
              <a:t>B:2  A: 1  C:3  H:8</a:t>
            </a:r>
          </a:p>
          <a:p>
            <a:pPr marL="0" indent="0">
              <a:buNone/>
            </a:pPr>
            <a:r>
              <a:rPr lang="en-US" sz="3200" dirty="0" smtClean="0"/>
              <a:t>這個作品也運用郭德堡變奏的前</a:t>
            </a:r>
            <a:r>
              <a:rPr lang="en-US" altLang="zh-TW" sz="3200" dirty="0" smtClean="0"/>
              <a:t>8</a:t>
            </a:r>
            <a:r>
              <a:rPr lang="en-US" sz="3200" dirty="0" smtClean="0"/>
              <a:t>個低音進行作為和聲基礎</a:t>
            </a:r>
            <a:endParaRPr lang="en-US" sz="3200" dirty="0"/>
          </a:p>
          <a:p>
            <a:endParaRPr lang="en-US" sz="3200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2145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3A85CC5D-C53C-956C-7167-182CF7C87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664" y="245139"/>
            <a:ext cx="8584671" cy="1413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2ABA8DA-06C0-BE1D-9A9E-14CE9E4A0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663" y="1897186"/>
            <a:ext cx="8584671" cy="496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0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E29899-948B-5C1B-5367-97307D61F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樂曲結構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685B0A-8B66-4CF7-2286-436182535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79418"/>
            <a:ext cx="10058400" cy="4455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x-none" sz="2400" dirty="0"/>
              <a:t>全曲32個段落：首尾重複主題＋30個變奏曲</a:t>
            </a:r>
          </a:p>
          <a:p>
            <a:pPr marL="0" indent="0">
              <a:buNone/>
            </a:pPr>
            <a:endParaRPr lang="x-none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660FFE2-22F4-33B3-CC34-99342914E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84" y="2097321"/>
            <a:ext cx="11441631" cy="448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7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A937DC-A200-2CF4-7E88-323C0F52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樂曲結構-主題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861160-5847-EB7E-57C9-B2DB2EA57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x-none" sz="2800" dirty="0"/>
              <a:t>此變奏曲的曲式架構：主題詠嘆調(Aria)、後接續30首變奏曲，最後由相同的詠嘆調作為收尾。</a:t>
            </a:r>
          </a:p>
          <a:p>
            <a:pPr marL="0" indent="0">
              <a:buNone/>
            </a:pPr>
            <a:endParaRPr lang="x-none" sz="2800" dirty="0"/>
          </a:p>
          <a:p>
            <a:pPr marL="0" indent="0">
              <a:buNone/>
            </a:pPr>
            <a:r>
              <a:rPr lang="x-none" sz="2800" dirty="0"/>
              <a:t>這樣的安排讓聽眾在長時間聆聽30首變奏曲之後再聽到相同旋律的詠嘆調，與初次聆聽的感受可說是似曾相似卻有一層新的體悟，這也與詩詞中『暮然回首，那人卻在燈火欄柵處』有相似的哲學體悟。</a:t>
            </a:r>
          </a:p>
        </p:txBody>
      </p:sp>
    </p:spTree>
    <p:extLst>
      <p:ext uri="{BB962C8B-B14F-4D97-AF65-F5344CB8AC3E}">
        <p14:creationId xmlns:p14="http://schemas.microsoft.com/office/powerpoint/2010/main" val="231909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4CC60E-B503-193A-6448-2FBCB409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樂曲結構-變奏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0101D4-AC0A-EB83-EF76-544722D0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x-none" sz="2800" dirty="0"/>
              <a:t>30個變奏曲以每三個變奏為一組，共有十組呈現；</a:t>
            </a:r>
          </a:p>
          <a:p>
            <a:pPr marL="0" indent="0">
              <a:buNone/>
            </a:pPr>
            <a:endParaRPr lang="x-none" sz="2800" dirty="0"/>
          </a:p>
          <a:p>
            <a:pPr marL="0" indent="0">
              <a:buNone/>
            </a:pPr>
            <a:r>
              <a:rPr lang="x-none" sz="2800" dirty="0"/>
              <a:t>每一組當中：</a:t>
            </a:r>
          </a:p>
          <a:p>
            <a:pPr marL="0" indent="0">
              <a:buNone/>
            </a:pPr>
            <a:r>
              <a:rPr lang="x-none" sz="2800" dirty="0"/>
              <a:t>第一首：頗具性格的變奏；</a:t>
            </a:r>
          </a:p>
          <a:p>
            <a:pPr marL="0" indent="0">
              <a:buNone/>
            </a:pPr>
            <a:r>
              <a:rPr lang="x-none" sz="2800" dirty="0"/>
              <a:t>第二首：強調技巧性的變奏，多半有雙手交錯、節奏性強且</a:t>
            </a:r>
          </a:p>
          <a:p>
            <a:pPr marL="0" indent="0">
              <a:buNone/>
            </a:pPr>
            <a:r>
              <a:rPr lang="zh-TW" altLang="en-US" sz="2800" dirty="0"/>
              <a:t>               </a:t>
            </a:r>
            <a:r>
              <a:rPr lang="x-none" sz="2800" dirty="0"/>
              <a:t>快速的兩聲部（第二變奏除外）</a:t>
            </a:r>
          </a:p>
          <a:p>
            <a:pPr marL="0" indent="0">
              <a:buNone/>
            </a:pPr>
            <a:r>
              <a:rPr lang="x-none" sz="2800" dirty="0"/>
              <a:t>第三首：</a:t>
            </a:r>
            <a:r>
              <a:rPr lang="zh-TW" altLang="en-US" sz="2800" dirty="0"/>
              <a:t> 卡農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1919773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75</TotalTime>
  <Words>359</Words>
  <Application>Microsoft Office PowerPoint</Application>
  <PresentationFormat>寬螢幕</PresentationFormat>
  <Paragraphs>61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ＭＳ ゴシック</vt:lpstr>
      <vt:lpstr>新細明體</vt:lpstr>
      <vt:lpstr>Century Gothic</vt:lpstr>
      <vt:lpstr>Garamond</vt:lpstr>
      <vt:lpstr>Helvetica</vt:lpstr>
      <vt:lpstr>Wingdings</vt:lpstr>
      <vt:lpstr>Savon</vt:lpstr>
      <vt:lpstr>音樂密碼-以巴哈為例</vt:lpstr>
      <vt:lpstr>音樂與數學</vt:lpstr>
      <vt:lpstr>巴哈  （J. S. bach, 1685-1750)</vt:lpstr>
      <vt:lpstr>PowerPoint 簡報</vt:lpstr>
      <vt:lpstr>創作手法</vt:lpstr>
      <vt:lpstr>PowerPoint 簡報</vt:lpstr>
      <vt:lpstr>樂曲結構</vt:lpstr>
      <vt:lpstr>樂曲結構-主題</vt:lpstr>
      <vt:lpstr>樂曲結構-變奏</vt:lpstr>
      <vt:lpstr>樂曲結構-變奏</vt:lpstr>
      <vt:lpstr>數字與音樂</vt:lpstr>
      <vt:lpstr>音名介紹</vt:lpstr>
      <vt:lpstr>數字與音樂</vt:lpstr>
      <vt:lpstr>數字與音樂</vt:lpstr>
      <vt:lpstr>《賦格的藝術》(The art of fuge)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 Chen</dc:creator>
  <cp:lastModifiedBy>ASUS</cp:lastModifiedBy>
  <cp:revision>4</cp:revision>
  <dcterms:created xsi:type="dcterms:W3CDTF">2022-10-18T21:24:29Z</dcterms:created>
  <dcterms:modified xsi:type="dcterms:W3CDTF">2022-10-19T04:26:10Z</dcterms:modified>
</cp:coreProperties>
</file>